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6.jpg" ContentType="image/jpeg"/>
  <Override PartName="/ppt/media/image29.jpg" ContentType="image/jpeg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57" r:id="rId3"/>
    <p:sldId id="258" r:id="rId4"/>
    <p:sldId id="261" r:id="rId5"/>
    <p:sldId id="276" r:id="rId6"/>
    <p:sldId id="259" r:id="rId7"/>
    <p:sldId id="260" r:id="rId8"/>
    <p:sldId id="264" r:id="rId9"/>
    <p:sldId id="263" r:id="rId10"/>
    <p:sldId id="266" r:id="rId11"/>
    <p:sldId id="262" r:id="rId12"/>
    <p:sldId id="272" r:id="rId13"/>
    <p:sldId id="270" r:id="rId14"/>
    <p:sldId id="267" r:id="rId15"/>
    <p:sldId id="278" r:id="rId16"/>
    <p:sldId id="273" r:id="rId17"/>
    <p:sldId id="271" r:id="rId18"/>
    <p:sldId id="274" r:id="rId19"/>
  </p:sldIdLst>
  <p:sldSz cx="16256000" cy="9144000"/>
  <p:notesSz cx="16256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5D1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7342"/>
  </p:normalViewPr>
  <p:slideViewPr>
    <p:cSldViewPr>
      <p:cViewPr varScale="1">
        <p:scale>
          <a:sx n="76" d="100"/>
          <a:sy n="76" d="100"/>
        </p:scale>
        <p:origin x="95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6F7E3-1FFC-4AF3-983C-0D2530F4EEB2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F2ACD-39CF-4B2C-B90C-391FCA874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8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2ACD-39CF-4B2C-B90C-391FCA8741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8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2ACD-39CF-4B2C-B90C-391FCA8741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7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2ACD-39CF-4B2C-B90C-391FCA8741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5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2ACD-39CF-4B2C-B90C-391FCA8741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C242A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18161C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C242A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477000" cy="9144000"/>
          </a:xfrm>
          <a:custGeom>
            <a:avLst/>
            <a:gdLst/>
            <a:ahLst/>
            <a:cxnLst/>
            <a:rect l="l" t="t" r="r" b="b"/>
            <a:pathLst>
              <a:path w="6477000" h="9144000">
                <a:moveTo>
                  <a:pt x="3571798" y="0"/>
                </a:moveTo>
                <a:lnTo>
                  <a:pt x="0" y="0"/>
                </a:lnTo>
                <a:lnTo>
                  <a:pt x="0" y="9144000"/>
                </a:lnTo>
                <a:lnTo>
                  <a:pt x="6476784" y="9144000"/>
                </a:lnTo>
                <a:lnTo>
                  <a:pt x="3571798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17823" y="1174560"/>
            <a:ext cx="5241290" cy="5232400"/>
          </a:xfrm>
          <a:custGeom>
            <a:avLst/>
            <a:gdLst/>
            <a:ahLst/>
            <a:cxnLst/>
            <a:rect l="l" t="t" r="r" b="b"/>
            <a:pathLst>
              <a:path w="5241290" h="5232400">
                <a:moveTo>
                  <a:pt x="2906109" y="5219700"/>
                </a:moveTo>
                <a:lnTo>
                  <a:pt x="2335028" y="5219700"/>
                </a:lnTo>
                <a:lnTo>
                  <a:pt x="2382042" y="5232400"/>
                </a:lnTo>
                <a:lnTo>
                  <a:pt x="2859094" y="5232400"/>
                </a:lnTo>
                <a:lnTo>
                  <a:pt x="2906109" y="5219700"/>
                </a:lnTo>
                <a:close/>
              </a:path>
              <a:path w="5241290" h="5232400">
                <a:moveTo>
                  <a:pt x="2999389" y="5207000"/>
                </a:moveTo>
                <a:lnTo>
                  <a:pt x="2241748" y="5207000"/>
                </a:lnTo>
                <a:lnTo>
                  <a:pt x="2288260" y="5219700"/>
                </a:lnTo>
                <a:lnTo>
                  <a:pt x="2952876" y="5219700"/>
                </a:lnTo>
                <a:lnTo>
                  <a:pt x="2999389" y="5207000"/>
                </a:lnTo>
                <a:close/>
              </a:path>
              <a:path w="5241290" h="5232400">
                <a:moveTo>
                  <a:pt x="3137324" y="5181600"/>
                </a:moveTo>
                <a:lnTo>
                  <a:pt x="2103813" y="5181600"/>
                </a:lnTo>
                <a:lnTo>
                  <a:pt x="2195497" y="5207000"/>
                </a:lnTo>
                <a:lnTo>
                  <a:pt x="3045639" y="5207000"/>
                </a:lnTo>
                <a:lnTo>
                  <a:pt x="3137324" y="5181600"/>
                </a:lnTo>
                <a:close/>
              </a:path>
              <a:path w="5241290" h="5232400">
                <a:moveTo>
                  <a:pt x="3227871" y="63500"/>
                </a:moveTo>
                <a:lnTo>
                  <a:pt x="2013266" y="63500"/>
                </a:lnTo>
                <a:lnTo>
                  <a:pt x="1749043" y="139700"/>
                </a:lnTo>
                <a:lnTo>
                  <a:pt x="1706165" y="165100"/>
                </a:lnTo>
                <a:lnTo>
                  <a:pt x="1621470" y="190500"/>
                </a:lnTo>
                <a:lnTo>
                  <a:pt x="1579668" y="215900"/>
                </a:lnTo>
                <a:lnTo>
                  <a:pt x="1538238" y="228600"/>
                </a:lnTo>
                <a:lnTo>
                  <a:pt x="1497190" y="254000"/>
                </a:lnTo>
                <a:lnTo>
                  <a:pt x="1456529" y="266700"/>
                </a:lnTo>
                <a:lnTo>
                  <a:pt x="1376402" y="317500"/>
                </a:lnTo>
                <a:lnTo>
                  <a:pt x="1336950" y="330200"/>
                </a:lnTo>
                <a:lnTo>
                  <a:pt x="1259306" y="381000"/>
                </a:lnTo>
                <a:lnTo>
                  <a:pt x="1183391" y="431800"/>
                </a:lnTo>
                <a:lnTo>
                  <a:pt x="1109266" y="482600"/>
                </a:lnTo>
                <a:lnTo>
                  <a:pt x="1036989" y="533400"/>
                </a:lnTo>
                <a:lnTo>
                  <a:pt x="966619" y="584200"/>
                </a:lnTo>
                <a:lnTo>
                  <a:pt x="932167" y="609600"/>
                </a:lnTo>
                <a:lnTo>
                  <a:pt x="898215" y="647700"/>
                </a:lnTo>
                <a:lnTo>
                  <a:pt x="864769" y="673100"/>
                </a:lnTo>
                <a:lnTo>
                  <a:pt x="831837" y="698500"/>
                </a:lnTo>
                <a:lnTo>
                  <a:pt x="799427" y="736600"/>
                </a:lnTo>
                <a:lnTo>
                  <a:pt x="767545" y="762000"/>
                </a:lnTo>
                <a:lnTo>
                  <a:pt x="736199" y="800100"/>
                </a:lnTo>
                <a:lnTo>
                  <a:pt x="705396" y="825500"/>
                </a:lnTo>
                <a:lnTo>
                  <a:pt x="675144" y="863600"/>
                </a:lnTo>
                <a:lnTo>
                  <a:pt x="645451" y="901700"/>
                </a:lnTo>
                <a:lnTo>
                  <a:pt x="616323" y="927100"/>
                </a:lnTo>
                <a:lnTo>
                  <a:pt x="587768" y="965200"/>
                </a:lnTo>
                <a:lnTo>
                  <a:pt x="559794" y="1003300"/>
                </a:lnTo>
                <a:lnTo>
                  <a:pt x="532407" y="1028700"/>
                </a:lnTo>
                <a:lnTo>
                  <a:pt x="505616" y="1066800"/>
                </a:lnTo>
                <a:lnTo>
                  <a:pt x="479427" y="1104900"/>
                </a:lnTo>
                <a:lnTo>
                  <a:pt x="453849" y="1143000"/>
                </a:lnTo>
                <a:lnTo>
                  <a:pt x="428888" y="1181100"/>
                </a:lnTo>
                <a:lnTo>
                  <a:pt x="404551" y="1219200"/>
                </a:lnTo>
                <a:lnTo>
                  <a:pt x="380847" y="1257300"/>
                </a:lnTo>
                <a:lnTo>
                  <a:pt x="357783" y="1295400"/>
                </a:lnTo>
                <a:lnTo>
                  <a:pt x="335366" y="1333500"/>
                </a:lnTo>
                <a:lnTo>
                  <a:pt x="313603" y="1371600"/>
                </a:lnTo>
                <a:lnTo>
                  <a:pt x="292502" y="1409700"/>
                </a:lnTo>
                <a:lnTo>
                  <a:pt x="272070" y="1447800"/>
                </a:lnTo>
                <a:lnTo>
                  <a:pt x="252315" y="1498600"/>
                </a:lnTo>
                <a:lnTo>
                  <a:pt x="233244" y="1536700"/>
                </a:lnTo>
                <a:lnTo>
                  <a:pt x="214864" y="1574800"/>
                </a:lnTo>
                <a:lnTo>
                  <a:pt x="197184" y="1612900"/>
                </a:lnTo>
                <a:lnTo>
                  <a:pt x="180209" y="1663700"/>
                </a:lnTo>
                <a:lnTo>
                  <a:pt x="163948" y="1701800"/>
                </a:lnTo>
                <a:lnTo>
                  <a:pt x="148409" y="1752600"/>
                </a:lnTo>
                <a:lnTo>
                  <a:pt x="133597" y="1790700"/>
                </a:lnTo>
                <a:lnTo>
                  <a:pt x="119522" y="1828800"/>
                </a:lnTo>
                <a:lnTo>
                  <a:pt x="106190" y="1879600"/>
                </a:lnTo>
                <a:lnTo>
                  <a:pt x="93608" y="1917700"/>
                </a:lnTo>
                <a:lnTo>
                  <a:pt x="81785" y="1968500"/>
                </a:lnTo>
                <a:lnTo>
                  <a:pt x="70727" y="2006600"/>
                </a:lnTo>
                <a:lnTo>
                  <a:pt x="60442" y="2057400"/>
                </a:lnTo>
                <a:lnTo>
                  <a:pt x="50937" y="2095500"/>
                </a:lnTo>
                <a:lnTo>
                  <a:pt x="42220" y="2146300"/>
                </a:lnTo>
                <a:lnTo>
                  <a:pt x="34298" y="2197100"/>
                </a:lnTo>
                <a:lnTo>
                  <a:pt x="27179" y="2235200"/>
                </a:lnTo>
                <a:lnTo>
                  <a:pt x="20869" y="2286000"/>
                </a:lnTo>
                <a:lnTo>
                  <a:pt x="15377" y="2336800"/>
                </a:lnTo>
                <a:lnTo>
                  <a:pt x="10709" y="2374900"/>
                </a:lnTo>
                <a:lnTo>
                  <a:pt x="6873" y="2425700"/>
                </a:lnTo>
                <a:lnTo>
                  <a:pt x="3877" y="2476500"/>
                </a:lnTo>
                <a:lnTo>
                  <a:pt x="1728" y="2527300"/>
                </a:lnTo>
                <a:lnTo>
                  <a:pt x="433" y="2565400"/>
                </a:lnTo>
                <a:lnTo>
                  <a:pt x="0" y="2616200"/>
                </a:lnTo>
                <a:lnTo>
                  <a:pt x="433" y="2667000"/>
                </a:lnTo>
                <a:lnTo>
                  <a:pt x="1728" y="2717800"/>
                </a:lnTo>
                <a:lnTo>
                  <a:pt x="3877" y="2755900"/>
                </a:lnTo>
                <a:lnTo>
                  <a:pt x="6873" y="2806700"/>
                </a:lnTo>
                <a:lnTo>
                  <a:pt x="10709" y="2857500"/>
                </a:lnTo>
                <a:lnTo>
                  <a:pt x="15377" y="2908300"/>
                </a:lnTo>
                <a:lnTo>
                  <a:pt x="20869" y="2946400"/>
                </a:lnTo>
                <a:lnTo>
                  <a:pt x="27179" y="2997200"/>
                </a:lnTo>
                <a:lnTo>
                  <a:pt x="34298" y="3048000"/>
                </a:lnTo>
                <a:lnTo>
                  <a:pt x="42220" y="3086100"/>
                </a:lnTo>
                <a:lnTo>
                  <a:pt x="50937" y="3136900"/>
                </a:lnTo>
                <a:lnTo>
                  <a:pt x="60442" y="3175000"/>
                </a:lnTo>
                <a:lnTo>
                  <a:pt x="70727" y="3225800"/>
                </a:lnTo>
                <a:lnTo>
                  <a:pt x="81785" y="3276600"/>
                </a:lnTo>
                <a:lnTo>
                  <a:pt x="93608" y="3314700"/>
                </a:lnTo>
                <a:lnTo>
                  <a:pt x="106190" y="3352800"/>
                </a:lnTo>
                <a:lnTo>
                  <a:pt x="119522" y="3403600"/>
                </a:lnTo>
                <a:lnTo>
                  <a:pt x="133597" y="3441700"/>
                </a:lnTo>
                <a:lnTo>
                  <a:pt x="148409" y="3492500"/>
                </a:lnTo>
                <a:lnTo>
                  <a:pt x="163948" y="3530600"/>
                </a:lnTo>
                <a:lnTo>
                  <a:pt x="180209" y="3581400"/>
                </a:lnTo>
                <a:lnTo>
                  <a:pt x="197184" y="3619500"/>
                </a:lnTo>
                <a:lnTo>
                  <a:pt x="214864" y="3657600"/>
                </a:lnTo>
                <a:lnTo>
                  <a:pt x="233244" y="3695700"/>
                </a:lnTo>
                <a:lnTo>
                  <a:pt x="252315" y="3746500"/>
                </a:lnTo>
                <a:lnTo>
                  <a:pt x="272070" y="3784600"/>
                </a:lnTo>
                <a:lnTo>
                  <a:pt x="292502" y="3822700"/>
                </a:lnTo>
                <a:lnTo>
                  <a:pt x="313603" y="3860800"/>
                </a:lnTo>
                <a:lnTo>
                  <a:pt x="335366" y="3898900"/>
                </a:lnTo>
                <a:lnTo>
                  <a:pt x="357783" y="3937000"/>
                </a:lnTo>
                <a:lnTo>
                  <a:pt x="380847" y="3975100"/>
                </a:lnTo>
                <a:lnTo>
                  <a:pt x="404551" y="4013200"/>
                </a:lnTo>
                <a:lnTo>
                  <a:pt x="428888" y="4051300"/>
                </a:lnTo>
                <a:lnTo>
                  <a:pt x="453849" y="4089400"/>
                </a:lnTo>
                <a:lnTo>
                  <a:pt x="479427" y="4127500"/>
                </a:lnTo>
                <a:lnTo>
                  <a:pt x="505616" y="4165600"/>
                </a:lnTo>
                <a:lnTo>
                  <a:pt x="532407" y="4203700"/>
                </a:lnTo>
                <a:lnTo>
                  <a:pt x="559794" y="4241800"/>
                </a:lnTo>
                <a:lnTo>
                  <a:pt x="587768" y="4267200"/>
                </a:lnTo>
                <a:lnTo>
                  <a:pt x="616323" y="4305300"/>
                </a:lnTo>
                <a:lnTo>
                  <a:pt x="645451" y="4343400"/>
                </a:lnTo>
                <a:lnTo>
                  <a:pt x="675144" y="4368800"/>
                </a:lnTo>
                <a:lnTo>
                  <a:pt x="705396" y="4406900"/>
                </a:lnTo>
                <a:lnTo>
                  <a:pt x="736199" y="4445000"/>
                </a:lnTo>
                <a:lnTo>
                  <a:pt x="767545" y="4470400"/>
                </a:lnTo>
                <a:lnTo>
                  <a:pt x="799427" y="4508500"/>
                </a:lnTo>
                <a:lnTo>
                  <a:pt x="831837" y="4533900"/>
                </a:lnTo>
                <a:lnTo>
                  <a:pt x="864769" y="4559300"/>
                </a:lnTo>
                <a:lnTo>
                  <a:pt x="898215" y="4597400"/>
                </a:lnTo>
                <a:lnTo>
                  <a:pt x="932167" y="4622800"/>
                </a:lnTo>
                <a:lnTo>
                  <a:pt x="966619" y="4648200"/>
                </a:lnTo>
                <a:lnTo>
                  <a:pt x="1001561" y="4673600"/>
                </a:lnTo>
                <a:lnTo>
                  <a:pt x="1036989" y="4711700"/>
                </a:lnTo>
                <a:lnTo>
                  <a:pt x="1109266" y="4762500"/>
                </a:lnTo>
                <a:lnTo>
                  <a:pt x="1183391" y="4813300"/>
                </a:lnTo>
                <a:lnTo>
                  <a:pt x="1259306" y="4864100"/>
                </a:lnTo>
                <a:lnTo>
                  <a:pt x="1297915" y="4876800"/>
                </a:lnTo>
                <a:lnTo>
                  <a:pt x="1376402" y="4927600"/>
                </a:lnTo>
                <a:lnTo>
                  <a:pt x="1416264" y="4940300"/>
                </a:lnTo>
                <a:lnTo>
                  <a:pt x="1497190" y="4991100"/>
                </a:lnTo>
                <a:lnTo>
                  <a:pt x="1538238" y="5003800"/>
                </a:lnTo>
                <a:lnTo>
                  <a:pt x="1579668" y="5029200"/>
                </a:lnTo>
                <a:lnTo>
                  <a:pt x="1663638" y="5054600"/>
                </a:lnTo>
                <a:lnTo>
                  <a:pt x="1706165" y="5080000"/>
                </a:lnTo>
                <a:lnTo>
                  <a:pt x="2058393" y="5181600"/>
                </a:lnTo>
                <a:lnTo>
                  <a:pt x="3182743" y="5181600"/>
                </a:lnTo>
                <a:lnTo>
                  <a:pt x="3534971" y="5080000"/>
                </a:lnTo>
                <a:lnTo>
                  <a:pt x="3577498" y="5054600"/>
                </a:lnTo>
                <a:lnTo>
                  <a:pt x="3661469" y="5029200"/>
                </a:lnTo>
                <a:lnTo>
                  <a:pt x="3702898" y="5003800"/>
                </a:lnTo>
                <a:lnTo>
                  <a:pt x="3743947" y="4991100"/>
                </a:lnTo>
                <a:lnTo>
                  <a:pt x="3824873" y="4940300"/>
                </a:lnTo>
                <a:lnTo>
                  <a:pt x="3864735" y="4927600"/>
                </a:lnTo>
                <a:lnTo>
                  <a:pt x="3943222" y="4876800"/>
                </a:lnTo>
                <a:lnTo>
                  <a:pt x="3981831" y="4864100"/>
                </a:lnTo>
                <a:lnTo>
                  <a:pt x="4057745" y="4813300"/>
                </a:lnTo>
                <a:lnTo>
                  <a:pt x="4131871" y="4762500"/>
                </a:lnTo>
                <a:lnTo>
                  <a:pt x="4204148" y="4711700"/>
                </a:lnTo>
                <a:lnTo>
                  <a:pt x="4239575" y="4673600"/>
                </a:lnTo>
                <a:lnTo>
                  <a:pt x="4274518" y="4648200"/>
                </a:lnTo>
                <a:lnTo>
                  <a:pt x="4308969" y="4622800"/>
                </a:lnTo>
                <a:lnTo>
                  <a:pt x="4342921" y="4597400"/>
                </a:lnTo>
                <a:lnTo>
                  <a:pt x="4376367" y="4559300"/>
                </a:lnTo>
                <a:lnTo>
                  <a:pt x="4409299" y="4533900"/>
                </a:lnTo>
                <a:lnTo>
                  <a:pt x="4441710" y="4508500"/>
                </a:lnTo>
                <a:lnTo>
                  <a:pt x="4473592" y="4470400"/>
                </a:lnTo>
                <a:lnTo>
                  <a:pt x="4504938" y="4445000"/>
                </a:lnTo>
                <a:lnTo>
                  <a:pt x="4535741" y="4406900"/>
                </a:lnTo>
                <a:lnTo>
                  <a:pt x="4565992" y="4368800"/>
                </a:lnTo>
                <a:lnTo>
                  <a:pt x="4595686" y="4343400"/>
                </a:lnTo>
                <a:lnTo>
                  <a:pt x="4624814" y="4305300"/>
                </a:lnTo>
                <a:lnTo>
                  <a:pt x="4653368" y="4267200"/>
                </a:lnTo>
                <a:lnTo>
                  <a:pt x="4681343" y="4241800"/>
                </a:lnTo>
                <a:lnTo>
                  <a:pt x="4708729" y="4203700"/>
                </a:lnTo>
                <a:lnTo>
                  <a:pt x="4735521" y="4165600"/>
                </a:lnTo>
                <a:lnTo>
                  <a:pt x="4761709" y="4127500"/>
                </a:lnTo>
                <a:lnTo>
                  <a:pt x="4787288" y="4089400"/>
                </a:lnTo>
                <a:lnTo>
                  <a:pt x="4812249" y="4051300"/>
                </a:lnTo>
                <a:lnTo>
                  <a:pt x="4836585" y="4013200"/>
                </a:lnTo>
                <a:lnTo>
                  <a:pt x="4860289" y="3975100"/>
                </a:lnTo>
                <a:lnTo>
                  <a:pt x="4883354" y="3937000"/>
                </a:lnTo>
                <a:lnTo>
                  <a:pt x="4905771" y="3898900"/>
                </a:lnTo>
                <a:lnTo>
                  <a:pt x="4927534" y="3860800"/>
                </a:lnTo>
                <a:lnTo>
                  <a:pt x="4948635" y="3822700"/>
                </a:lnTo>
                <a:lnTo>
                  <a:pt x="4969067" y="3784600"/>
                </a:lnTo>
                <a:lnTo>
                  <a:pt x="4988822" y="3746500"/>
                </a:lnTo>
                <a:lnTo>
                  <a:pt x="5007893" y="3695700"/>
                </a:lnTo>
                <a:lnTo>
                  <a:pt x="5026272" y="3657600"/>
                </a:lnTo>
                <a:lnTo>
                  <a:pt x="5043953" y="3619500"/>
                </a:lnTo>
                <a:lnTo>
                  <a:pt x="5060927" y="3581400"/>
                </a:lnTo>
                <a:lnTo>
                  <a:pt x="5077188" y="3530600"/>
                </a:lnTo>
                <a:lnTo>
                  <a:pt x="5092728" y="3492500"/>
                </a:lnTo>
                <a:lnTo>
                  <a:pt x="5107539" y="3441700"/>
                </a:lnTo>
                <a:lnTo>
                  <a:pt x="5121615" y="3403600"/>
                </a:lnTo>
                <a:lnTo>
                  <a:pt x="5134947" y="3352800"/>
                </a:lnTo>
                <a:lnTo>
                  <a:pt x="5147528" y="3314700"/>
                </a:lnTo>
                <a:lnTo>
                  <a:pt x="5159352" y="3276600"/>
                </a:lnTo>
                <a:lnTo>
                  <a:pt x="5170409" y="3225800"/>
                </a:lnTo>
                <a:lnTo>
                  <a:pt x="5180695" y="3175000"/>
                </a:lnTo>
                <a:lnTo>
                  <a:pt x="5190199" y="3136900"/>
                </a:lnTo>
                <a:lnTo>
                  <a:pt x="5198916" y="3086100"/>
                </a:lnTo>
                <a:lnTo>
                  <a:pt x="5206838" y="3048000"/>
                </a:lnTo>
                <a:lnTo>
                  <a:pt x="5213958" y="2997200"/>
                </a:lnTo>
                <a:lnTo>
                  <a:pt x="5220268" y="2946400"/>
                </a:lnTo>
                <a:lnTo>
                  <a:pt x="5225760" y="2908300"/>
                </a:lnTo>
                <a:lnTo>
                  <a:pt x="5230428" y="2857500"/>
                </a:lnTo>
                <a:lnTo>
                  <a:pt x="5234263" y="2806700"/>
                </a:lnTo>
                <a:lnTo>
                  <a:pt x="5237260" y="2755900"/>
                </a:lnTo>
                <a:lnTo>
                  <a:pt x="5239409" y="2717800"/>
                </a:lnTo>
                <a:lnTo>
                  <a:pt x="5240704" y="2667000"/>
                </a:lnTo>
                <a:lnTo>
                  <a:pt x="5241137" y="2616200"/>
                </a:lnTo>
                <a:lnTo>
                  <a:pt x="5240704" y="2565400"/>
                </a:lnTo>
                <a:lnTo>
                  <a:pt x="5239409" y="2527300"/>
                </a:lnTo>
                <a:lnTo>
                  <a:pt x="5237260" y="2476500"/>
                </a:lnTo>
                <a:lnTo>
                  <a:pt x="5234263" y="2425700"/>
                </a:lnTo>
                <a:lnTo>
                  <a:pt x="5230428" y="2374900"/>
                </a:lnTo>
                <a:lnTo>
                  <a:pt x="5225760" y="2336800"/>
                </a:lnTo>
                <a:lnTo>
                  <a:pt x="5220268" y="2286000"/>
                </a:lnTo>
                <a:lnTo>
                  <a:pt x="5213958" y="2235200"/>
                </a:lnTo>
                <a:lnTo>
                  <a:pt x="5206838" y="2197100"/>
                </a:lnTo>
                <a:lnTo>
                  <a:pt x="5198916" y="2146300"/>
                </a:lnTo>
                <a:lnTo>
                  <a:pt x="5190199" y="2095500"/>
                </a:lnTo>
                <a:lnTo>
                  <a:pt x="5180695" y="2057400"/>
                </a:lnTo>
                <a:lnTo>
                  <a:pt x="5170409" y="2006600"/>
                </a:lnTo>
                <a:lnTo>
                  <a:pt x="5159352" y="1968500"/>
                </a:lnTo>
                <a:lnTo>
                  <a:pt x="5147528" y="1917700"/>
                </a:lnTo>
                <a:lnTo>
                  <a:pt x="5134947" y="1879600"/>
                </a:lnTo>
                <a:lnTo>
                  <a:pt x="5121615" y="1828800"/>
                </a:lnTo>
                <a:lnTo>
                  <a:pt x="5107539" y="1790700"/>
                </a:lnTo>
                <a:lnTo>
                  <a:pt x="5092728" y="1752600"/>
                </a:lnTo>
                <a:lnTo>
                  <a:pt x="5077188" y="1701800"/>
                </a:lnTo>
                <a:lnTo>
                  <a:pt x="5060927" y="1663700"/>
                </a:lnTo>
                <a:lnTo>
                  <a:pt x="5043953" y="1612900"/>
                </a:lnTo>
                <a:lnTo>
                  <a:pt x="5026272" y="1574800"/>
                </a:lnTo>
                <a:lnTo>
                  <a:pt x="5007893" y="1536700"/>
                </a:lnTo>
                <a:lnTo>
                  <a:pt x="4988822" y="1498600"/>
                </a:lnTo>
                <a:lnTo>
                  <a:pt x="4969067" y="1447800"/>
                </a:lnTo>
                <a:lnTo>
                  <a:pt x="4948635" y="1409700"/>
                </a:lnTo>
                <a:lnTo>
                  <a:pt x="4927534" y="1371600"/>
                </a:lnTo>
                <a:lnTo>
                  <a:pt x="4905771" y="1333500"/>
                </a:lnTo>
                <a:lnTo>
                  <a:pt x="4883354" y="1295400"/>
                </a:lnTo>
                <a:lnTo>
                  <a:pt x="4860289" y="1257300"/>
                </a:lnTo>
                <a:lnTo>
                  <a:pt x="4836585" y="1219200"/>
                </a:lnTo>
                <a:lnTo>
                  <a:pt x="4812249" y="1181100"/>
                </a:lnTo>
                <a:lnTo>
                  <a:pt x="4787288" y="1143000"/>
                </a:lnTo>
                <a:lnTo>
                  <a:pt x="4761709" y="1104900"/>
                </a:lnTo>
                <a:lnTo>
                  <a:pt x="4735521" y="1066800"/>
                </a:lnTo>
                <a:lnTo>
                  <a:pt x="4708729" y="1028700"/>
                </a:lnTo>
                <a:lnTo>
                  <a:pt x="4681343" y="1003300"/>
                </a:lnTo>
                <a:lnTo>
                  <a:pt x="4653368" y="965200"/>
                </a:lnTo>
                <a:lnTo>
                  <a:pt x="4624814" y="927100"/>
                </a:lnTo>
                <a:lnTo>
                  <a:pt x="4595686" y="901700"/>
                </a:lnTo>
                <a:lnTo>
                  <a:pt x="4565992" y="863600"/>
                </a:lnTo>
                <a:lnTo>
                  <a:pt x="4535741" y="825500"/>
                </a:lnTo>
                <a:lnTo>
                  <a:pt x="4504938" y="800100"/>
                </a:lnTo>
                <a:lnTo>
                  <a:pt x="4473592" y="762000"/>
                </a:lnTo>
                <a:lnTo>
                  <a:pt x="4441710" y="736600"/>
                </a:lnTo>
                <a:lnTo>
                  <a:pt x="4409299" y="698500"/>
                </a:lnTo>
                <a:lnTo>
                  <a:pt x="4376367" y="673100"/>
                </a:lnTo>
                <a:lnTo>
                  <a:pt x="4342921" y="647700"/>
                </a:lnTo>
                <a:lnTo>
                  <a:pt x="4308969" y="609600"/>
                </a:lnTo>
                <a:lnTo>
                  <a:pt x="4274518" y="584200"/>
                </a:lnTo>
                <a:lnTo>
                  <a:pt x="4204148" y="533400"/>
                </a:lnTo>
                <a:lnTo>
                  <a:pt x="4131871" y="482600"/>
                </a:lnTo>
                <a:lnTo>
                  <a:pt x="4057745" y="431800"/>
                </a:lnTo>
                <a:lnTo>
                  <a:pt x="3981831" y="381000"/>
                </a:lnTo>
                <a:lnTo>
                  <a:pt x="3904187" y="330200"/>
                </a:lnTo>
                <a:lnTo>
                  <a:pt x="3864735" y="317500"/>
                </a:lnTo>
                <a:lnTo>
                  <a:pt x="3784607" y="266700"/>
                </a:lnTo>
                <a:lnTo>
                  <a:pt x="3743947" y="254000"/>
                </a:lnTo>
                <a:lnTo>
                  <a:pt x="3702898" y="228600"/>
                </a:lnTo>
                <a:lnTo>
                  <a:pt x="3661469" y="215900"/>
                </a:lnTo>
                <a:lnTo>
                  <a:pt x="3619666" y="190500"/>
                </a:lnTo>
                <a:lnTo>
                  <a:pt x="3534971" y="165100"/>
                </a:lnTo>
                <a:lnTo>
                  <a:pt x="3492094" y="139700"/>
                </a:lnTo>
                <a:lnTo>
                  <a:pt x="3227871" y="63500"/>
                </a:lnTo>
                <a:close/>
              </a:path>
              <a:path w="5241290" h="5232400">
                <a:moveTo>
                  <a:pt x="3091620" y="38100"/>
                </a:moveTo>
                <a:lnTo>
                  <a:pt x="2149517" y="38100"/>
                </a:lnTo>
                <a:lnTo>
                  <a:pt x="2058393" y="63500"/>
                </a:lnTo>
                <a:lnTo>
                  <a:pt x="3182743" y="63500"/>
                </a:lnTo>
                <a:lnTo>
                  <a:pt x="3091620" y="38100"/>
                </a:lnTo>
                <a:close/>
              </a:path>
              <a:path w="5241290" h="5232400">
                <a:moveTo>
                  <a:pt x="2952876" y="12700"/>
                </a:moveTo>
                <a:lnTo>
                  <a:pt x="2288260" y="12700"/>
                </a:lnTo>
                <a:lnTo>
                  <a:pt x="2195497" y="38100"/>
                </a:lnTo>
                <a:lnTo>
                  <a:pt x="3045639" y="38100"/>
                </a:lnTo>
                <a:lnTo>
                  <a:pt x="2952876" y="12700"/>
                </a:lnTo>
                <a:close/>
              </a:path>
              <a:path w="5241290" h="5232400">
                <a:moveTo>
                  <a:pt x="2811839" y="0"/>
                </a:moveTo>
                <a:lnTo>
                  <a:pt x="2429297" y="0"/>
                </a:lnTo>
                <a:lnTo>
                  <a:pt x="2382042" y="12700"/>
                </a:lnTo>
                <a:lnTo>
                  <a:pt x="2859094" y="12700"/>
                </a:lnTo>
                <a:lnTo>
                  <a:pt x="2811839" y="0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52819" y="750028"/>
            <a:ext cx="4169410" cy="3571240"/>
          </a:xfrm>
          <a:custGeom>
            <a:avLst/>
            <a:gdLst/>
            <a:ahLst/>
            <a:cxnLst/>
            <a:rect l="l" t="t" r="r" b="b"/>
            <a:pathLst>
              <a:path w="4169409" h="3571240">
                <a:moveTo>
                  <a:pt x="2746438" y="0"/>
                </a:moveTo>
                <a:lnTo>
                  <a:pt x="0" y="3570681"/>
                </a:lnTo>
                <a:lnTo>
                  <a:pt x="4169003" y="1831822"/>
                </a:lnTo>
                <a:lnTo>
                  <a:pt x="2746438" y="0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027097" y="746747"/>
            <a:ext cx="2677160" cy="109220"/>
          </a:xfrm>
          <a:custGeom>
            <a:avLst/>
            <a:gdLst/>
            <a:ahLst/>
            <a:cxnLst/>
            <a:rect l="l" t="t" r="r" b="b"/>
            <a:pathLst>
              <a:path w="2677160" h="109219">
                <a:moveTo>
                  <a:pt x="0" y="109042"/>
                </a:moveTo>
                <a:lnTo>
                  <a:pt x="2676588" y="109042"/>
                </a:lnTo>
                <a:lnTo>
                  <a:pt x="2676588" y="0"/>
                </a:lnTo>
                <a:lnTo>
                  <a:pt x="0" y="0"/>
                </a:lnTo>
                <a:lnTo>
                  <a:pt x="0" y="109042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71397" y="432358"/>
            <a:ext cx="3717925" cy="184785"/>
          </a:xfrm>
          <a:custGeom>
            <a:avLst/>
            <a:gdLst/>
            <a:ahLst/>
            <a:cxnLst/>
            <a:rect l="l" t="t" r="r" b="b"/>
            <a:pathLst>
              <a:path w="3717925" h="184784">
                <a:moveTo>
                  <a:pt x="0" y="184518"/>
                </a:moveTo>
                <a:lnTo>
                  <a:pt x="3717531" y="184518"/>
                </a:lnTo>
                <a:lnTo>
                  <a:pt x="3717531" y="0"/>
                </a:lnTo>
                <a:lnTo>
                  <a:pt x="0" y="0"/>
                </a:lnTo>
                <a:lnTo>
                  <a:pt x="0" y="184518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7840891"/>
            <a:ext cx="2597150" cy="257810"/>
          </a:xfrm>
          <a:custGeom>
            <a:avLst/>
            <a:gdLst/>
            <a:ahLst/>
            <a:cxnLst/>
            <a:rect l="l" t="t" r="r" b="b"/>
            <a:pathLst>
              <a:path w="2597150" h="257809">
                <a:moveTo>
                  <a:pt x="0" y="257238"/>
                </a:moveTo>
                <a:lnTo>
                  <a:pt x="2596603" y="257238"/>
                </a:lnTo>
                <a:lnTo>
                  <a:pt x="2596603" y="0"/>
                </a:lnTo>
                <a:lnTo>
                  <a:pt x="0" y="0"/>
                </a:lnTo>
                <a:lnTo>
                  <a:pt x="0" y="257238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C242A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7239" y="670904"/>
            <a:ext cx="14801520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2C242A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7087" y="2404396"/>
            <a:ext cx="11901825" cy="5053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18161C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jpeg"/><Relationship Id="rId2" Type="http://schemas.openxmlformats.org/officeDocument/2006/relationships/image" Target="../media/image26.jp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398" y="6902297"/>
            <a:ext cx="11600815" cy="831215"/>
          </a:xfrm>
          <a:prstGeom prst="rect">
            <a:avLst/>
          </a:prstGeom>
          <a:solidFill>
            <a:srgbClr val="DE1E25"/>
          </a:solidFill>
        </p:spPr>
        <p:txBody>
          <a:bodyPr vert="horz" wrap="square" lIns="0" tIns="116205" rIns="0" bIns="0" rtlCol="0">
            <a:spAutoFit/>
          </a:bodyPr>
          <a:lstStyle/>
          <a:p>
            <a:pPr marL="496570">
              <a:lnSpc>
                <a:spcPct val="100000"/>
              </a:lnSpc>
              <a:spcBef>
                <a:spcPts val="915"/>
              </a:spcBef>
            </a:pPr>
            <a:r>
              <a:rPr sz="3700" b="0" spc="10" dirty="0">
                <a:solidFill>
                  <a:srgbClr val="FFFFFF"/>
                </a:solidFill>
                <a:latin typeface="Book Antiqua"/>
                <a:cs typeface="Book Antiqua"/>
              </a:rPr>
              <a:t>WE </a:t>
            </a:r>
            <a:r>
              <a:rPr sz="3700" b="0" spc="5" dirty="0">
                <a:solidFill>
                  <a:srgbClr val="FFFFFF"/>
                </a:solidFill>
                <a:latin typeface="Book Antiqua"/>
                <a:cs typeface="Book Antiqua"/>
              </a:rPr>
              <a:t>VALUE </a:t>
            </a:r>
            <a:r>
              <a:rPr sz="3700" b="0" spc="10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3700" b="0" spc="5" dirty="0">
                <a:solidFill>
                  <a:srgbClr val="FFFFFF"/>
                </a:solidFill>
                <a:latin typeface="Book Antiqua"/>
                <a:cs typeface="Book Antiqua"/>
              </a:rPr>
              <a:t>PAST, </a:t>
            </a:r>
            <a:r>
              <a:rPr sz="3700" b="0" spc="10" dirty="0">
                <a:solidFill>
                  <a:srgbClr val="FFFFFF"/>
                </a:solidFill>
                <a:latin typeface="Book Antiqua"/>
                <a:cs typeface="Book Antiqua"/>
              </a:rPr>
              <a:t>WE BUILD THE</a:t>
            </a:r>
            <a:r>
              <a:rPr sz="3700" b="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700" b="0" spc="5" dirty="0">
                <a:solidFill>
                  <a:srgbClr val="FFFFFF"/>
                </a:solidFill>
                <a:latin typeface="Book Antiqua"/>
                <a:cs typeface="Book Antiqua"/>
              </a:rPr>
              <a:t>FUTURE</a:t>
            </a:r>
            <a:endParaRPr sz="37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27513" y="7885931"/>
            <a:ext cx="241935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2C242A"/>
                </a:solidFill>
                <a:latin typeface="Book Antiqua"/>
                <a:cs typeface="Book Antiqua"/>
              </a:rPr>
              <a:t>MOSCOW</a:t>
            </a:r>
            <a:r>
              <a:rPr sz="2600" b="1" spc="-90" dirty="0">
                <a:solidFill>
                  <a:srgbClr val="2C242A"/>
                </a:solidFill>
                <a:latin typeface="Book Antiqua"/>
                <a:cs typeface="Book Antiqua"/>
              </a:rPr>
              <a:t> </a:t>
            </a:r>
            <a:r>
              <a:rPr sz="2600" b="1" dirty="0" smtClean="0">
                <a:solidFill>
                  <a:srgbClr val="2C242A"/>
                </a:solidFill>
                <a:latin typeface="Book Antiqua"/>
                <a:cs typeface="Book Antiqua"/>
              </a:rPr>
              <a:t>20</a:t>
            </a:r>
            <a:r>
              <a:rPr lang="en-US" sz="2600" b="1" dirty="0" smtClean="0">
                <a:solidFill>
                  <a:srgbClr val="2C242A"/>
                </a:solidFill>
                <a:latin typeface="Book Antiqua"/>
                <a:cs typeface="Book Antiqua"/>
              </a:rPr>
              <a:t>21</a:t>
            </a:r>
            <a:endParaRPr sz="2600" dirty="0">
              <a:latin typeface="Book Antiqua"/>
              <a:cs typeface="Book Antiqua"/>
            </a:endParaRPr>
          </a:p>
        </p:txBody>
      </p:sp>
      <p:pic>
        <p:nvPicPr>
          <p:cNvPr id="64" name="Рисунок 63" descr="http://international.fa.ru/PublishingImages/ufrf_logo_e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52400"/>
            <a:ext cx="51816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75400" y="2895600"/>
            <a:ext cx="9073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" dirty="0" smtClean="0">
                <a:latin typeface="Book Antiqua"/>
                <a:ea typeface="+mj-ea"/>
                <a:cs typeface="Book Antiqua"/>
              </a:rPr>
              <a:t>Financial University </a:t>
            </a:r>
          </a:p>
          <a:p>
            <a:pPr algn="ctr"/>
            <a:r>
              <a:rPr lang="en-US" sz="5400" b="1" spc="5" dirty="0" smtClean="0">
                <a:latin typeface="Book Antiqua"/>
                <a:ea typeface="+mj-ea"/>
                <a:cs typeface="Book Antiqua"/>
              </a:rPr>
              <a:t>under the Government of </a:t>
            </a:r>
          </a:p>
          <a:p>
            <a:pPr algn="ctr"/>
            <a:r>
              <a:rPr lang="en-US" sz="5400" b="1" spc="5" dirty="0" smtClean="0">
                <a:latin typeface="Book Antiqua"/>
                <a:ea typeface="+mj-ea"/>
                <a:cs typeface="Book Antiqua"/>
              </a:rPr>
              <a:t>the Russian Federation</a:t>
            </a:r>
            <a:endParaRPr lang="ru-RU" sz="5400" b="1" spc="5" dirty="0">
              <a:latin typeface="Book Antiqua"/>
              <a:ea typeface="+mj-e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99201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" y="393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3606"/>
                </a:moveTo>
                <a:lnTo>
                  <a:pt x="16255504" y="9143606"/>
                </a:lnTo>
                <a:lnTo>
                  <a:pt x="16255504" y="0"/>
                </a:lnTo>
                <a:lnTo>
                  <a:pt x="0" y="0"/>
                </a:lnTo>
                <a:lnTo>
                  <a:pt x="0" y="9143606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663" y="671301"/>
            <a:ext cx="90462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FUNDAMENTAL </a:t>
            </a:r>
            <a:r>
              <a:rPr dirty="0"/>
              <a:t>AND APPLIED</a:t>
            </a:r>
            <a:r>
              <a:rPr spc="-75" dirty="0"/>
              <a:t> </a:t>
            </a:r>
            <a:r>
              <a:rPr spc="-5" dirty="0"/>
              <a:t>RESEARCH</a:t>
            </a:r>
          </a:p>
        </p:txBody>
      </p:sp>
      <p:sp>
        <p:nvSpPr>
          <p:cNvPr id="4" name="object 4"/>
          <p:cNvSpPr/>
          <p:nvPr/>
        </p:nvSpPr>
        <p:spPr>
          <a:xfrm>
            <a:off x="2023" y="4328450"/>
            <a:ext cx="16254094" cy="4815840"/>
          </a:xfrm>
          <a:custGeom>
            <a:avLst/>
            <a:gdLst/>
            <a:ahLst/>
            <a:cxnLst/>
            <a:rect l="l" t="t" r="r" b="b"/>
            <a:pathLst>
              <a:path w="16254094" h="4815840">
                <a:moveTo>
                  <a:pt x="16253967" y="0"/>
                </a:moveTo>
                <a:lnTo>
                  <a:pt x="0" y="3061970"/>
                </a:lnTo>
                <a:lnTo>
                  <a:pt x="0" y="4815547"/>
                </a:lnTo>
                <a:lnTo>
                  <a:pt x="16253967" y="4815547"/>
                </a:lnTo>
                <a:lnTo>
                  <a:pt x="16253967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1332" y="3016567"/>
            <a:ext cx="10401300" cy="5121910"/>
          </a:xfrm>
          <a:custGeom>
            <a:avLst/>
            <a:gdLst/>
            <a:ahLst/>
            <a:cxnLst/>
            <a:rect l="l" t="t" r="r" b="b"/>
            <a:pathLst>
              <a:path w="10401300" h="5121909">
                <a:moveTo>
                  <a:pt x="10401274" y="5121503"/>
                </a:moveTo>
                <a:lnTo>
                  <a:pt x="0" y="5121503"/>
                </a:lnTo>
                <a:lnTo>
                  <a:pt x="0" y="0"/>
                </a:lnTo>
                <a:lnTo>
                  <a:pt x="10401274" y="0"/>
                </a:lnTo>
                <a:lnTo>
                  <a:pt x="10401274" y="5121503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32999" y="1103105"/>
            <a:ext cx="2180590" cy="3225165"/>
          </a:xfrm>
          <a:custGeom>
            <a:avLst/>
            <a:gdLst/>
            <a:ahLst/>
            <a:cxnLst/>
            <a:rect l="l" t="t" r="r" b="b"/>
            <a:pathLst>
              <a:path w="2180590" h="3225165">
                <a:moveTo>
                  <a:pt x="1088618" y="0"/>
                </a:moveTo>
                <a:lnTo>
                  <a:pt x="0" y="3224974"/>
                </a:lnTo>
                <a:lnTo>
                  <a:pt x="2180551" y="2080501"/>
                </a:lnTo>
                <a:lnTo>
                  <a:pt x="1088618" y="0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370927"/>
            <a:ext cx="815340" cy="1100455"/>
          </a:xfrm>
          <a:custGeom>
            <a:avLst/>
            <a:gdLst/>
            <a:ahLst/>
            <a:cxnLst/>
            <a:rect l="l" t="t" r="r" b="b"/>
            <a:pathLst>
              <a:path w="815340" h="1100454">
                <a:moveTo>
                  <a:pt x="731202" y="0"/>
                </a:moveTo>
                <a:lnTo>
                  <a:pt x="0" y="452983"/>
                </a:lnTo>
                <a:lnTo>
                  <a:pt x="0" y="1100315"/>
                </a:lnTo>
                <a:lnTo>
                  <a:pt x="815251" y="987348"/>
                </a:lnTo>
                <a:lnTo>
                  <a:pt x="731202" y="0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38820" y="5789339"/>
            <a:ext cx="1117600" cy="2193290"/>
          </a:xfrm>
          <a:custGeom>
            <a:avLst/>
            <a:gdLst/>
            <a:ahLst/>
            <a:cxnLst/>
            <a:rect l="l" t="t" r="r" b="b"/>
            <a:pathLst>
              <a:path w="1117600" h="2193290">
                <a:moveTo>
                  <a:pt x="1096581" y="0"/>
                </a:moveTo>
                <a:lnTo>
                  <a:pt x="1049014" y="1013"/>
                </a:lnTo>
                <a:lnTo>
                  <a:pt x="1001964" y="4025"/>
                </a:lnTo>
                <a:lnTo>
                  <a:pt x="955473" y="8994"/>
                </a:lnTo>
                <a:lnTo>
                  <a:pt x="909582" y="15881"/>
                </a:lnTo>
                <a:lnTo>
                  <a:pt x="864331" y="24642"/>
                </a:lnTo>
                <a:lnTo>
                  <a:pt x="819764" y="35238"/>
                </a:lnTo>
                <a:lnTo>
                  <a:pt x="775919" y="47627"/>
                </a:lnTo>
                <a:lnTo>
                  <a:pt x="732839" y="61768"/>
                </a:lnTo>
                <a:lnTo>
                  <a:pt x="690564" y="77620"/>
                </a:lnTo>
                <a:lnTo>
                  <a:pt x="649137" y="95141"/>
                </a:lnTo>
                <a:lnTo>
                  <a:pt x="608597" y="114292"/>
                </a:lnTo>
                <a:lnTo>
                  <a:pt x="568986" y="135029"/>
                </a:lnTo>
                <a:lnTo>
                  <a:pt x="530346" y="157313"/>
                </a:lnTo>
                <a:lnTo>
                  <a:pt x="492716" y="181102"/>
                </a:lnTo>
                <a:lnTo>
                  <a:pt x="456140" y="206354"/>
                </a:lnTo>
                <a:lnTo>
                  <a:pt x="420657" y="233030"/>
                </a:lnTo>
                <a:lnTo>
                  <a:pt x="386308" y="261087"/>
                </a:lnTo>
                <a:lnTo>
                  <a:pt x="353136" y="290485"/>
                </a:lnTo>
                <a:lnTo>
                  <a:pt x="321181" y="321182"/>
                </a:lnTo>
                <a:lnTo>
                  <a:pt x="290484" y="353138"/>
                </a:lnTo>
                <a:lnTo>
                  <a:pt x="261086" y="386311"/>
                </a:lnTo>
                <a:lnTo>
                  <a:pt x="233029" y="420659"/>
                </a:lnTo>
                <a:lnTo>
                  <a:pt x="206354" y="456143"/>
                </a:lnTo>
                <a:lnTo>
                  <a:pt x="181101" y="492720"/>
                </a:lnTo>
                <a:lnTo>
                  <a:pt x="157312" y="530349"/>
                </a:lnTo>
                <a:lnTo>
                  <a:pt x="135029" y="568990"/>
                </a:lnTo>
                <a:lnTo>
                  <a:pt x="114291" y="608601"/>
                </a:lnTo>
                <a:lnTo>
                  <a:pt x="95141" y="649142"/>
                </a:lnTo>
                <a:lnTo>
                  <a:pt x="77620" y="690570"/>
                </a:lnTo>
                <a:lnTo>
                  <a:pt x="61768" y="732845"/>
                </a:lnTo>
                <a:lnTo>
                  <a:pt x="47627" y="775926"/>
                </a:lnTo>
                <a:lnTo>
                  <a:pt x="35238" y="819771"/>
                </a:lnTo>
                <a:lnTo>
                  <a:pt x="24642" y="864340"/>
                </a:lnTo>
                <a:lnTo>
                  <a:pt x="15881" y="909591"/>
                </a:lnTo>
                <a:lnTo>
                  <a:pt x="8994" y="955483"/>
                </a:lnTo>
                <a:lnTo>
                  <a:pt x="4025" y="1001975"/>
                </a:lnTo>
                <a:lnTo>
                  <a:pt x="1013" y="1049025"/>
                </a:lnTo>
                <a:lnTo>
                  <a:pt x="0" y="1096594"/>
                </a:lnTo>
                <a:lnTo>
                  <a:pt x="1013" y="1144161"/>
                </a:lnTo>
                <a:lnTo>
                  <a:pt x="4025" y="1191211"/>
                </a:lnTo>
                <a:lnTo>
                  <a:pt x="8994" y="1237702"/>
                </a:lnTo>
                <a:lnTo>
                  <a:pt x="15881" y="1283593"/>
                </a:lnTo>
                <a:lnTo>
                  <a:pt x="24642" y="1328843"/>
                </a:lnTo>
                <a:lnTo>
                  <a:pt x="35238" y="1373411"/>
                </a:lnTo>
                <a:lnTo>
                  <a:pt x="47627" y="1417256"/>
                </a:lnTo>
                <a:lnTo>
                  <a:pt x="61768" y="1460336"/>
                </a:lnTo>
                <a:lnTo>
                  <a:pt x="77620" y="1502610"/>
                </a:lnTo>
                <a:lnTo>
                  <a:pt x="95141" y="1544038"/>
                </a:lnTo>
                <a:lnTo>
                  <a:pt x="114291" y="1584578"/>
                </a:lnTo>
                <a:lnTo>
                  <a:pt x="135029" y="1624189"/>
                </a:lnTo>
                <a:lnTo>
                  <a:pt x="157312" y="1662829"/>
                </a:lnTo>
                <a:lnTo>
                  <a:pt x="181101" y="1700458"/>
                </a:lnTo>
                <a:lnTo>
                  <a:pt x="206354" y="1737035"/>
                </a:lnTo>
                <a:lnTo>
                  <a:pt x="233029" y="1772518"/>
                </a:lnTo>
                <a:lnTo>
                  <a:pt x="261086" y="1806866"/>
                </a:lnTo>
                <a:lnTo>
                  <a:pt x="290484" y="1840039"/>
                </a:lnTo>
                <a:lnTo>
                  <a:pt x="321181" y="1871994"/>
                </a:lnTo>
                <a:lnTo>
                  <a:pt x="353136" y="1902691"/>
                </a:lnTo>
                <a:lnTo>
                  <a:pt x="386308" y="1932088"/>
                </a:lnTo>
                <a:lnTo>
                  <a:pt x="420657" y="1960146"/>
                </a:lnTo>
                <a:lnTo>
                  <a:pt x="456140" y="1986821"/>
                </a:lnTo>
                <a:lnTo>
                  <a:pt x="492716" y="2012074"/>
                </a:lnTo>
                <a:lnTo>
                  <a:pt x="530346" y="2035862"/>
                </a:lnTo>
                <a:lnTo>
                  <a:pt x="568986" y="2058146"/>
                </a:lnTo>
                <a:lnTo>
                  <a:pt x="608597" y="2078883"/>
                </a:lnTo>
                <a:lnTo>
                  <a:pt x="649137" y="2098033"/>
                </a:lnTo>
                <a:lnTo>
                  <a:pt x="690564" y="2115555"/>
                </a:lnTo>
                <a:lnTo>
                  <a:pt x="732839" y="2131407"/>
                </a:lnTo>
                <a:lnTo>
                  <a:pt x="775919" y="2145548"/>
                </a:lnTo>
                <a:lnTo>
                  <a:pt x="819764" y="2157937"/>
                </a:lnTo>
                <a:lnTo>
                  <a:pt x="864331" y="2168533"/>
                </a:lnTo>
                <a:lnTo>
                  <a:pt x="909582" y="2177294"/>
                </a:lnTo>
                <a:lnTo>
                  <a:pt x="955473" y="2184180"/>
                </a:lnTo>
                <a:lnTo>
                  <a:pt x="1001964" y="2189150"/>
                </a:lnTo>
                <a:lnTo>
                  <a:pt x="1049014" y="2192162"/>
                </a:lnTo>
                <a:lnTo>
                  <a:pt x="1096581" y="2193175"/>
                </a:lnTo>
                <a:lnTo>
                  <a:pt x="1117179" y="2192736"/>
                </a:lnTo>
                <a:lnTo>
                  <a:pt x="1117179" y="438"/>
                </a:lnTo>
                <a:lnTo>
                  <a:pt x="1096581" y="0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Группа 19"/>
          <p:cNvGrpSpPr/>
          <p:nvPr/>
        </p:nvGrpSpPr>
        <p:grpSpPr>
          <a:xfrm>
            <a:off x="3404235" y="1744345"/>
            <a:ext cx="380365" cy="389255"/>
            <a:chOff x="3405924" y="2456553"/>
            <a:chExt cx="380365" cy="389255"/>
          </a:xfrm>
        </p:grpSpPr>
        <p:sp>
          <p:nvSpPr>
            <p:cNvPr id="21" name="object 10"/>
            <p:cNvSpPr/>
            <p:nvPr/>
          </p:nvSpPr>
          <p:spPr>
            <a:xfrm>
              <a:off x="3479149" y="2530068"/>
              <a:ext cx="242071" cy="24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/>
            <p:cNvSpPr/>
            <p:nvPr/>
          </p:nvSpPr>
          <p:spPr>
            <a:xfrm>
              <a:off x="3405924" y="2456553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07"/>
                  </a:lnTo>
                  <a:lnTo>
                    <a:pt x="8579" y="135286"/>
                  </a:lnTo>
                  <a:lnTo>
                    <a:pt x="0" y="179369"/>
                  </a:lnTo>
                  <a:lnTo>
                    <a:pt x="1595" y="222872"/>
                  </a:lnTo>
                  <a:lnTo>
                    <a:pt x="12597" y="264314"/>
                  </a:lnTo>
                  <a:lnTo>
                    <a:pt x="32241" y="302216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03600" y="2976773"/>
            <a:ext cx="380365" cy="389255"/>
            <a:chOff x="3405924" y="2456553"/>
            <a:chExt cx="380365" cy="389255"/>
          </a:xfrm>
        </p:grpSpPr>
        <p:sp>
          <p:nvSpPr>
            <p:cNvPr id="24" name="object 10"/>
            <p:cNvSpPr/>
            <p:nvPr/>
          </p:nvSpPr>
          <p:spPr>
            <a:xfrm>
              <a:off x="3479149" y="2530068"/>
              <a:ext cx="242071" cy="24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/>
            <p:cNvSpPr/>
            <p:nvPr/>
          </p:nvSpPr>
          <p:spPr>
            <a:xfrm>
              <a:off x="3405924" y="2456553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07"/>
                  </a:lnTo>
                  <a:lnTo>
                    <a:pt x="8579" y="135286"/>
                  </a:lnTo>
                  <a:lnTo>
                    <a:pt x="0" y="179369"/>
                  </a:lnTo>
                  <a:lnTo>
                    <a:pt x="1595" y="222872"/>
                  </a:lnTo>
                  <a:lnTo>
                    <a:pt x="12597" y="264314"/>
                  </a:lnTo>
                  <a:lnTo>
                    <a:pt x="32241" y="302216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403600" y="4800600"/>
            <a:ext cx="380365" cy="389255"/>
            <a:chOff x="3405924" y="2456553"/>
            <a:chExt cx="380365" cy="389255"/>
          </a:xfrm>
        </p:grpSpPr>
        <p:sp>
          <p:nvSpPr>
            <p:cNvPr id="30" name="object 10"/>
            <p:cNvSpPr/>
            <p:nvPr/>
          </p:nvSpPr>
          <p:spPr>
            <a:xfrm>
              <a:off x="3479149" y="2530068"/>
              <a:ext cx="242071" cy="24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3405924" y="2456553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07"/>
                  </a:lnTo>
                  <a:lnTo>
                    <a:pt x="8579" y="135286"/>
                  </a:lnTo>
                  <a:lnTo>
                    <a:pt x="0" y="179369"/>
                  </a:lnTo>
                  <a:lnTo>
                    <a:pt x="1595" y="222872"/>
                  </a:lnTo>
                  <a:lnTo>
                    <a:pt x="12597" y="264314"/>
                  </a:lnTo>
                  <a:lnTo>
                    <a:pt x="32241" y="302216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381088" y="5662005"/>
            <a:ext cx="380365" cy="389255"/>
            <a:chOff x="3405924" y="2456553"/>
            <a:chExt cx="380365" cy="389255"/>
          </a:xfrm>
        </p:grpSpPr>
        <p:sp>
          <p:nvSpPr>
            <p:cNvPr id="33" name="object 10"/>
            <p:cNvSpPr/>
            <p:nvPr/>
          </p:nvSpPr>
          <p:spPr>
            <a:xfrm>
              <a:off x="3479149" y="2530068"/>
              <a:ext cx="242071" cy="24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1"/>
            <p:cNvSpPr/>
            <p:nvPr/>
          </p:nvSpPr>
          <p:spPr>
            <a:xfrm>
              <a:off x="3405924" y="2456553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07"/>
                  </a:lnTo>
                  <a:lnTo>
                    <a:pt x="8579" y="135286"/>
                  </a:lnTo>
                  <a:lnTo>
                    <a:pt x="0" y="179369"/>
                  </a:lnTo>
                  <a:lnTo>
                    <a:pt x="1595" y="222872"/>
                  </a:lnTo>
                  <a:lnTo>
                    <a:pt x="12597" y="264314"/>
                  </a:lnTo>
                  <a:lnTo>
                    <a:pt x="32241" y="302216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381088" y="7053989"/>
            <a:ext cx="380365" cy="389255"/>
            <a:chOff x="3405924" y="2456553"/>
            <a:chExt cx="380365" cy="389255"/>
          </a:xfrm>
        </p:grpSpPr>
        <p:sp>
          <p:nvSpPr>
            <p:cNvPr id="39" name="object 10"/>
            <p:cNvSpPr/>
            <p:nvPr/>
          </p:nvSpPr>
          <p:spPr>
            <a:xfrm>
              <a:off x="3479149" y="2530068"/>
              <a:ext cx="242071" cy="24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1"/>
            <p:cNvSpPr/>
            <p:nvPr/>
          </p:nvSpPr>
          <p:spPr>
            <a:xfrm>
              <a:off x="3405924" y="2456553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07"/>
                  </a:lnTo>
                  <a:lnTo>
                    <a:pt x="8579" y="135286"/>
                  </a:lnTo>
                  <a:lnTo>
                    <a:pt x="0" y="179369"/>
                  </a:lnTo>
                  <a:lnTo>
                    <a:pt x="1595" y="222872"/>
                  </a:lnTo>
                  <a:lnTo>
                    <a:pt x="12597" y="264314"/>
                  </a:lnTo>
                  <a:lnTo>
                    <a:pt x="32241" y="302216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9"/>
          <p:cNvSpPr txBox="1"/>
          <p:nvPr/>
        </p:nvSpPr>
        <p:spPr>
          <a:xfrm>
            <a:off x="4102529" y="1593892"/>
            <a:ext cx="8807376" cy="6388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200"/>
              </a:lnSpc>
              <a:spcBef>
                <a:spcPts val="95"/>
              </a:spcBef>
              <a:spcAft>
                <a:spcPts val="600"/>
              </a:spcAft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Financial support of economic and social development</a:t>
            </a:r>
          </a:p>
          <a:p>
            <a:pPr marL="12700" marR="5080">
              <a:lnSpc>
                <a:spcPct val="109200"/>
              </a:lnSpc>
              <a:spcBef>
                <a:spcPts val="95"/>
              </a:spcBef>
              <a:spcAft>
                <a:spcPts val="600"/>
              </a:spcAft>
            </a:pPr>
            <a:endParaRPr lang="ru-RU" sz="1000" spc="-5" dirty="0">
              <a:solidFill>
                <a:srgbClr val="18161C"/>
              </a:solidFill>
              <a:latin typeface="Book Antiqua"/>
              <a:cs typeface="Book Antiqua"/>
            </a:endParaRPr>
          </a:p>
          <a:p>
            <a:pPr marL="12700" marR="5080">
              <a:lnSpc>
                <a:spcPct val="109200"/>
              </a:lnSpc>
              <a:spcBef>
                <a:spcPts val="95"/>
              </a:spcBef>
              <a:spcAft>
                <a:spcPts val="600"/>
              </a:spcAft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Corporate governance and business strategies </a:t>
            </a:r>
            <a:endParaRPr lang="ru-RU" sz="2900" spc="-5" dirty="0" smtClean="0">
              <a:solidFill>
                <a:srgbClr val="18161C"/>
              </a:solidFill>
              <a:latin typeface="Book Antiqua"/>
              <a:cs typeface="Book Antiqua"/>
            </a:endParaRPr>
          </a:p>
          <a:p>
            <a:pPr marL="12700" marR="5080">
              <a:lnSpc>
                <a:spcPct val="109200"/>
              </a:lnSpc>
              <a:spcBef>
                <a:spcPts val="95"/>
              </a:spcBef>
              <a:spcAft>
                <a:spcPts val="600"/>
              </a:spcAft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IT and analytical support of economy, management and finance </a:t>
            </a:r>
          </a:p>
          <a:p>
            <a:pPr marL="12700" marR="5080">
              <a:lnSpc>
                <a:spcPct val="109200"/>
              </a:lnSpc>
              <a:spcBef>
                <a:spcPts val="95"/>
              </a:spcBef>
              <a:spcAft>
                <a:spcPts val="600"/>
              </a:spcAft>
            </a:pPr>
            <a:endParaRPr lang="ru-RU" sz="1000" spc="-5" dirty="0" smtClean="0">
              <a:solidFill>
                <a:srgbClr val="18161C"/>
              </a:solidFill>
              <a:latin typeface="Book Antiqua"/>
              <a:cs typeface="Book Antiqua"/>
            </a:endParaRPr>
          </a:p>
          <a:p>
            <a:pPr marL="12700" marR="5080">
              <a:lnSpc>
                <a:spcPct val="109200"/>
              </a:lnSpc>
              <a:spcBef>
                <a:spcPts val="95"/>
              </a:spcBef>
              <a:spcAft>
                <a:spcPts val="600"/>
              </a:spcAft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Economic security </a:t>
            </a:r>
          </a:p>
          <a:p>
            <a:pPr marL="12700" marR="5080">
              <a:lnSpc>
                <a:spcPct val="109200"/>
              </a:lnSpc>
              <a:spcBef>
                <a:spcPts val="95"/>
              </a:spcBef>
              <a:spcAft>
                <a:spcPts val="600"/>
              </a:spcAft>
            </a:pPr>
            <a:endParaRPr lang="ru-RU" sz="1000" spc="-5" dirty="0">
              <a:solidFill>
                <a:srgbClr val="18161C"/>
              </a:solidFill>
              <a:latin typeface="Book Antiqua"/>
              <a:cs typeface="Book Antiqua"/>
            </a:endParaRPr>
          </a:p>
          <a:p>
            <a:pPr marL="12700" marR="5080">
              <a:lnSpc>
                <a:spcPct val="109200"/>
              </a:lnSpc>
              <a:spcBef>
                <a:spcPts val="95"/>
              </a:spcBef>
              <a:spcAft>
                <a:spcPts val="600"/>
              </a:spcAft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Globalization and institutional modernization of economy</a:t>
            </a:r>
          </a:p>
          <a:p>
            <a:pPr marL="12700" marR="5080">
              <a:lnSpc>
                <a:spcPct val="109200"/>
              </a:lnSpc>
              <a:spcBef>
                <a:spcPts val="95"/>
              </a:spcBef>
              <a:spcAft>
                <a:spcPts val="600"/>
              </a:spcAft>
            </a:pPr>
            <a:endParaRPr lang="ru-RU" sz="1000" spc="-5" dirty="0">
              <a:solidFill>
                <a:srgbClr val="18161C"/>
              </a:solidFill>
              <a:latin typeface="Book Antiqua"/>
              <a:cs typeface="Book Antiqua"/>
            </a:endParaRPr>
          </a:p>
          <a:p>
            <a:pPr marL="12700" marR="5080">
              <a:lnSpc>
                <a:spcPct val="109200"/>
              </a:lnSpc>
              <a:spcBef>
                <a:spcPts val="95"/>
              </a:spcBef>
              <a:spcAft>
                <a:spcPts val="600"/>
              </a:spcAft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Non-economic factors of sustainable social and economic development </a:t>
            </a:r>
            <a:endParaRPr sz="29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4425" y="0"/>
            <a:ext cx="7632065" cy="9144000"/>
          </a:xfrm>
          <a:custGeom>
            <a:avLst/>
            <a:gdLst/>
            <a:ahLst/>
            <a:cxnLst/>
            <a:rect l="l" t="t" r="r" b="b"/>
            <a:pathLst>
              <a:path w="7632065" h="9144000">
                <a:moveTo>
                  <a:pt x="7631569" y="0"/>
                </a:moveTo>
                <a:lnTo>
                  <a:pt x="3422954" y="0"/>
                </a:lnTo>
                <a:lnTo>
                  <a:pt x="0" y="9144000"/>
                </a:lnTo>
                <a:lnTo>
                  <a:pt x="7631569" y="9144000"/>
                </a:lnTo>
                <a:lnTo>
                  <a:pt x="7631569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4524" y="1914880"/>
            <a:ext cx="9815830" cy="6120765"/>
          </a:xfrm>
          <a:custGeom>
            <a:avLst/>
            <a:gdLst/>
            <a:ahLst/>
            <a:cxnLst/>
            <a:rect l="l" t="t" r="r" b="b"/>
            <a:pathLst>
              <a:path w="9815830" h="6120765">
                <a:moveTo>
                  <a:pt x="9815652" y="6120333"/>
                </a:moveTo>
                <a:lnTo>
                  <a:pt x="0" y="6120333"/>
                </a:lnTo>
                <a:lnTo>
                  <a:pt x="0" y="0"/>
                </a:lnTo>
                <a:lnTo>
                  <a:pt x="9815652" y="0"/>
                </a:lnTo>
                <a:lnTo>
                  <a:pt x="9815652" y="6120333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2167" y="670904"/>
            <a:ext cx="105232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NOTABLE RESEARCH INSTITUTES </a:t>
            </a:r>
            <a:r>
              <a:rPr dirty="0"/>
              <a:t>AND</a:t>
            </a:r>
            <a:r>
              <a:rPr spc="-50" dirty="0"/>
              <a:t> </a:t>
            </a:r>
            <a:r>
              <a:rPr spc="-5" dirty="0"/>
              <a:t>CENTRES</a:t>
            </a:r>
          </a:p>
        </p:txBody>
      </p:sp>
      <p:sp>
        <p:nvSpPr>
          <p:cNvPr id="5" name="object 5"/>
          <p:cNvSpPr/>
          <p:nvPr/>
        </p:nvSpPr>
        <p:spPr>
          <a:xfrm>
            <a:off x="11895865" y="585209"/>
            <a:ext cx="3535045" cy="2659380"/>
          </a:xfrm>
          <a:custGeom>
            <a:avLst/>
            <a:gdLst/>
            <a:ahLst/>
            <a:cxnLst/>
            <a:rect l="l" t="t" r="r" b="b"/>
            <a:pathLst>
              <a:path w="3535044" h="2659380">
                <a:moveTo>
                  <a:pt x="2539606" y="0"/>
                </a:moveTo>
                <a:lnTo>
                  <a:pt x="0" y="2659354"/>
                </a:lnTo>
                <a:lnTo>
                  <a:pt x="3534956" y="1610486"/>
                </a:lnTo>
                <a:lnTo>
                  <a:pt x="2539606" y="0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7664" y="2057400"/>
            <a:ext cx="11142793" cy="5439951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511809" indent="-499109">
              <a:lnSpc>
                <a:spcPct val="100000"/>
              </a:lnSpc>
              <a:spcBef>
                <a:spcPts val="1020"/>
              </a:spcBef>
              <a:buClr>
                <a:srgbClr val="DE1E25"/>
              </a:buClr>
              <a:buChar char="•"/>
              <a:tabLst>
                <a:tab pos="511809" algn="l"/>
                <a:tab pos="512445" algn="l"/>
              </a:tabLst>
            </a:pPr>
            <a:r>
              <a:rPr sz="2800" dirty="0">
                <a:solidFill>
                  <a:srgbClr val="18161C"/>
                </a:solidFill>
                <a:latin typeface="Book Antiqua"/>
                <a:cs typeface="Book Antiqua"/>
              </a:rPr>
              <a:t>Institute for </a:t>
            </a:r>
            <a:r>
              <a:rPr lang="en-US" sz="2800" dirty="0" smtClean="0">
                <a:solidFill>
                  <a:srgbClr val="18161C"/>
                </a:solidFill>
                <a:latin typeface="Book Antiqua"/>
                <a:cs typeface="Book Antiqua"/>
              </a:rPr>
              <a:t>Digital</a:t>
            </a:r>
            <a:r>
              <a:rPr sz="28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 Econom</a:t>
            </a:r>
            <a:r>
              <a:rPr lang="en-US" sz="28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y Development</a:t>
            </a:r>
          </a:p>
          <a:p>
            <a:pPr marL="511809" indent="-499109">
              <a:lnSpc>
                <a:spcPct val="100000"/>
              </a:lnSpc>
              <a:spcBef>
                <a:spcPts val="1020"/>
              </a:spcBef>
              <a:buClr>
                <a:srgbClr val="DE1E25"/>
              </a:buClr>
              <a:buChar char="•"/>
              <a:tabLst>
                <a:tab pos="511809" algn="l"/>
                <a:tab pos="512445" algn="l"/>
              </a:tabLst>
            </a:pPr>
            <a:r>
              <a:rPr lang="en-US" sz="2800" spc="-5" dirty="0" err="1" smtClean="0">
                <a:solidFill>
                  <a:srgbClr val="18161C"/>
                </a:solidFill>
                <a:latin typeface="Book Antiqua"/>
                <a:cs typeface="Book Antiqua"/>
              </a:rPr>
              <a:t>Blockchain</a:t>
            </a:r>
            <a:r>
              <a:rPr lang="en-US" sz="28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-Lab</a:t>
            </a:r>
          </a:p>
          <a:p>
            <a:pPr marL="511809" indent="-499109">
              <a:spcBef>
                <a:spcPts val="1020"/>
              </a:spcBef>
              <a:buClr>
                <a:srgbClr val="DE1E25"/>
              </a:buClr>
              <a:buFontTx/>
              <a:buChar char="•"/>
              <a:tabLst>
                <a:tab pos="511809" algn="l"/>
                <a:tab pos="512445" algn="l"/>
              </a:tabLst>
            </a:pPr>
            <a:r>
              <a:rPr lang="en-US" sz="2800" dirty="0">
                <a:solidFill>
                  <a:srgbClr val="18161C"/>
                </a:solidFill>
                <a:latin typeface="Book Antiqua"/>
                <a:cs typeface="Book Antiqua"/>
              </a:rPr>
              <a:t>Institute for </a:t>
            </a:r>
            <a:r>
              <a:rPr lang="en-US" sz="2800" dirty="0" smtClean="0">
                <a:solidFill>
                  <a:srgbClr val="18161C"/>
                </a:solidFill>
                <a:latin typeface="Book Antiqua"/>
                <a:cs typeface="Book Antiqua"/>
              </a:rPr>
              <a:t>Economic Policy and Economic Security Issues</a:t>
            </a:r>
            <a:endParaRPr lang="en-US" sz="2800" dirty="0">
              <a:latin typeface="Book Antiqua"/>
              <a:cs typeface="Book Antiqua"/>
            </a:endParaRPr>
          </a:p>
          <a:p>
            <a:pPr marL="511809" indent="-499109">
              <a:lnSpc>
                <a:spcPct val="100000"/>
              </a:lnSpc>
              <a:spcBef>
                <a:spcPts val="1020"/>
              </a:spcBef>
              <a:buClr>
                <a:srgbClr val="DE1E25"/>
              </a:buClr>
              <a:buChar char="•"/>
              <a:tabLst>
                <a:tab pos="511809" algn="l"/>
                <a:tab pos="512445" algn="l"/>
              </a:tabLst>
            </a:pPr>
            <a:r>
              <a:rPr lang="en-US" sz="2800" dirty="0" smtClean="0">
                <a:latin typeface="Book Antiqua"/>
                <a:cs typeface="Book Antiqua"/>
              </a:rPr>
              <a:t>Institute for International Economy Studies</a:t>
            </a:r>
          </a:p>
          <a:p>
            <a:pPr marL="511809" indent="-499109">
              <a:spcBef>
                <a:spcPts val="1020"/>
              </a:spcBef>
              <a:buClr>
                <a:srgbClr val="DE1E25"/>
              </a:buClr>
              <a:buFontTx/>
              <a:buChar char="•"/>
              <a:tabLst>
                <a:tab pos="511809" algn="l"/>
                <a:tab pos="512445" algn="l"/>
              </a:tabLst>
            </a:pPr>
            <a:r>
              <a:rPr lang="en-US" sz="2800" dirty="0">
                <a:solidFill>
                  <a:srgbClr val="18161C"/>
                </a:solidFill>
                <a:latin typeface="Book Antiqua"/>
                <a:cs typeface="Book Antiqua"/>
              </a:rPr>
              <a:t>Institute for </a:t>
            </a:r>
            <a:r>
              <a:rPr lang="en-US" sz="2800" dirty="0" smtClean="0">
                <a:solidFill>
                  <a:srgbClr val="18161C"/>
                </a:solidFill>
                <a:latin typeface="Book Antiqua"/>
                <a:cs typeface="Book Antiqua"/>
              </a:rPr>
              <a:t>Industrial Policy and Institutional Development</a:t>
            </a:r>
            <a:endParaRPr lang="en-US" sz="2800" dirty="0">
              <a:latin typeface="Book Antiqua"/>
              <a:cs typeface="Book Antiqua"/>
            </a:endParaRPr>
          </a:p>
          <a:p>
            <a:pPr marL="511809" indent="-499109">
              <a:lnSpc>
                <a:spcPct val="100000"/>
              </a:lnSpc>
              <a:spcBef>
                <a:spcPts val="1020"/>
              </a:spcBef>
              <a:buClr>
                <a:srgbClr val="DE1E25"/>
              </a:buClr>
              <a:buChar char="•"/>
              <a:tabLst>
                <a:tab pos="511809" algn="l"/>
                <a:tab pos="512445" algn="l"/>
              </a:tabLst>
            </a:pPr>
            <a:r>
              <a:rPr lang="en-US" sz="2800" dirty="0" smtClean="0">
                <a:latin typeface="Book Antiqua"/>
                <a:cs typeface="Book Antiqua"/>
              </a:rPr>
              <a:t>Centre for Monetary Policy</a:t>
            </a:r>
          </a:p>
          <a:p>
            <a:pPr marL="511809" indent="-499109">
              <a:lnSpc>
                <a:spcPct val="100000"/>
              </a:lnSpc>
              <a:spcBef>
                <a:spcPts val="1020"/>
              </a:spcBef>
              <a:buClr>
                <a:srgbClr val="DE1E25"/>
              </a:buClr>
              <a:buChar char="•"/>
              <a:tabLst>
                <a:tab pos="511809" algn="l"/>
                <a:tab pos="512445" algn="l"/>
              </a:tabLst>
            </a:pPr>
            <a:r>
              <a:rPr lang="en-US" sz="2800" dirty="0" smtClean="0">
                <a:latin typeface="Book Antiqua"/>
                <a:cs typeface="Book Antiqua"/>
              </a:rPr>
              <a:t>Centre for Social and Economic Support to Entrepreneurship “Locomotives of Growth”</a:t>
            </a:r>
            <a:endParaRPr sz="2800" dirty="0">
              <a:latin typeface="Book Antiqua"/>
              <a:cs typeface="Book Antiqua"/>
            </a:endParaRPr>
          </a:p>
          <a:p>
            <a:pPr marL="511809" indent="-499109">
              <a:lnSpc>
                <a:spcPct val="100000"/>
              </a:lnSpc>
              <a:spcBef>
                <a:spcPts val="919"/>
              </a:spcBef>
              <a:buClr>
                <a:srgbClr val="DE1E25"/>
              </a:buClr>
              <a:buChar char="•"/>
              <a:tabLst>
                <a:tab pos="511809" algn="l"/>
                <a:tab pos="512445" algn="l"/>
              </a:tabLst>
            </a:pPr>
            <a:r>
              <a:rPr lang="en-US" sz="2800" dirty="0" smtClean="0">
                <a:solidFill>
                  <a:srgbClr val="18161C"/>
                </a:solidFill>
                <a:latin typeface="Book Antiqua"/>
                <a:cs typeface="Book Antiqua"/>
              </a:rPr>
              <a:t>Centre for Fiscal </a:t>
            </a:r>
            <a:r>
              <a:rPr lang="en-US" sz="2800" dirty="0">
                <a:solidFill>
                  <a:srgbClr val="18161C"/>
                </a:solidFill>
                <a:latin typeface="Book Antiqua"/>
                <a:cs typeface="Book Antiqua"/>
              </a:rPr>
              <a:t>P</a:t>
            </a:r>
            <a:r>
              <a:rPr lang="en-US" sz="2800" dirty="0" smtClean="0">
                <a:solidFill>
                  <a:srgbClr val="18161C"/>
                </a:solidFill>
                <a:latin typeface="Book Antiqua"/>
                <a:cs typeface="Book Antiqua"/>
              </a:rPr>
              <a:t>olicy and Administration </a:t>
            </a:r>
          </a:p>
          <a:p>
            <a:pPr marL="511809" indent="-499109">
              <a:lnSpc>
                <a:spcPct val="100000"/>
              </a:lnSpc>
              <a:spcBef>
                <a:spcPts val="915"/>
              </a:spcBef>
              <a:buClr>
                <a:srgbClr val="DE1E25"/>
              </a:buClr>
              <a:buChar char="•"/>
              <a:tabLst>
                <a:tab pos="511809" algn="l"/>
                <a:tab pos="512445" algn="l"/>
              </a:tabLst>
            </a:pPr>
            <a:r>
              <a:rPr lang="en-US" sz="2800" dirty="0" smtClean="0">
                <a:solidFill>
                  <a:srgbClr val="18161C"/>
                </a:solidFill>
                <a:latin typeface="Book Antiqua"/>
                <a:cs typeface="Book Antiqua"/>
              </a:rPr>
              <a:t>Political Studies Centre</a:t>
            </a:r>
            <a:endParaRPr sz="28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4426" y="0"/>
            <a:ext cx="7632065" cy="9144000"/>
          </a:xfrm>
          <a:custGeom>
            <a:avLst/>
            <a:gdLst/>
            <a:ahLst/>
            <a:cxnLst/>
            <a:rect l="l" t="t" r="r" b="b"/>
            <a:pathLst>
              <a:path w="7632065" h="9144000">
                <a:moveTo>
                  <a:pt x="7631569" y="0"/>
                </a:moveTo>
                <a:lnTo>
                  <a:pt x="3422942" y="0"/>
                </a:lnTo>
                <a:lnTo>
                  <a:pt x="0" y="9144000"/>
                </a:lnTo>
                <a:lnTo>
                  <a:pt x="7631569" y="9144000"/>
                </a:lnTo>
                <a:lnTo>
                  <a:pt x="7631569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4524" y="1914880"/>
            <a:ext cx="9815830" cy="6120765"/>
          </a:xfrm>
          <a:custGeom>
            <a:avLst/>
            <a:gdLst/>
            <a:ahLst/>
            <a:cxnLst/>
            <a:rect l="l" t="t" r="r" b="b"/>
            <a:pathLst>
              <a:path w="9815830" h="6120765">
                <a:moveTo>
                  <a:pt x="9815652" y="6120320"/>
                </a:moveTo>
                <a:lnTo>
                  <a:pt x="0" y="6120320"/>
                </a:lnTo>
                <a:lnTo>
                  <a:pt x="0" y="0"/>
                </a:lnTo>
                <a:lnTo>
                  <a:pt x="9815652" y="0"/>
                </a:lnTo>
                <a:lnTo>
                  <a:pt x="9815652" y="6120320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2172" y="670904"/>
            <a:ext cx="990422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>
                <a:solidFill>
                  <a:schemeClr val="tx1"/>
                </a:solidFill>
              </a:rPr>
              <a:t>INTERNATIONALZING THE CURRICULUM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03815" y="2411692"/>
            <a:ext cx="3535045" cy="2659380"/>
          </a:xfrm>
          <a:custGeom>
            <a:avLst/>
            <a:gdLst/>
            <a:ahLst/>
            <a:cxnLst/>
            <a:rect l="l" t="t" r="r" b="b"/>
            <a:pathLst>
              <a:path w="3535044" h="2659379">
                <a:moveTo>
                  <a:pt x="2539606" y="0"/>
                </a:moveTo>
                <a:lnTo>
                  <a:pt x="0" y="2659341"/>
                </a:lnTo>
                <a:lnTo>
                  <a:pt x="3534956" y="1610487"/>
                </a:lnTo>
                <a:lnTo>
                  <a:pt x="2539606" y="0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08200" y="2079453"/>
            <a:ext cx="10497185" cy="7735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5765">
              <a:lnSpc>
                <a:spcPct val="100000"/>
              </a:lnSpc>
              <a:spcBef>
                <a:spcPts val="100"/>
              </a:spcBef>
            </a:pPr>
            <a:r>
              <a:rPr lang="en-US" sz="2700" b="1" dirty="0">
                <a:latin typeface="Book Antiqua"/>
                <a:cs typeface="Book Antiqua"/>
              </a:rPr>
              <a:t>5</a:t>
            </a:r>
            <a:r>
              <a:rPr lang="en-US" sz="2700" dirty="0" smtClean="0">
                <a:latin typeface="Book Antiqua"/>
                <a:cs typeface="Book Antiqua"/>
              </a:rPr>
              <a:t> study programs fully taught in English: BSc and MSc in Economics and Management</a:t>
            </a:r>
          </a:p>
          <a:p>
            <a:pPr marL="12700" marR="405765">
              <a:lnSpc>
                <a:spcPct val="100000"/>
              </a:lnSpc>
              <a:spcBef>
                <a:spcPts val="100"/>
              </a:spcBef>
            </a:pPr>
            <a:endParaRPr sz="27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700" b="1" dirty="0" smtClean="0">
                <a:latin typeface="Book Antiqua"/>
                <a:cs typeface="Book Antiqua"/>
              </a:rPr>
              <a:t>10</a:t>
            </a:r>
            <a:r>
              <a:rPr lang="en-US" sz="2700" dirty="0" smtClean="0">
                <a:latin typeface="Book Antiqua"/>
                <a:cs typeface="Book Antiqua"/>
              </a:rPr>
              <a:t> BSc </a:t>
            </a:r>
            <a:r>
              <a:rPr lang="en-US" sz="2700" dirty="0">
                <a:latin typeface="Book Antiqua"/>
                <a:cs typeface="Book Antiqua"/>
              </a:rPr>
              <a:t>and MSc study programs </a:t>
            </a:r>
            <a:r>
              <a:rPr lang="en-US" sz="2700" dirty="0" smtClean="0">
                <a:latin typeface="Book Antiqua"/>
                <a:cs typeface="Book Antiqua"/>
              </a:rPr>
              <a:t>that include </a:t>
            </a:r>
            <a:r>
              <a:rPr lang="en-US" sz="2700" dirty="0">
                <a:latin typeface="Book Antiqua"/>
                <a:cs typeface="Book Antiqua"/>
              </a:rPr>
              <a:t>modules taught in </a:t>
            </a:r>
            <a:r>
              <a:rPr lang="en-US" sz="2700" dirty="0" smtClean="0">
                <a:latin typeface="Book Antiqua"/>
                <a:cs typeface="Book Antiqua"/>
              </a:rPr>
              <a:t>English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27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700" b="1" dirty="0" smtClean="0">
                <a:latin typeface="Book Antiqua"/>
                <a:cs typeface="Book Antiqua"/>
              </a:rPr>
              <a:t>10</a:t>
            </a:r>
            <a:r>
              <a:rPr lang="en-US" sz="2700" dirty="0" smtClean="0">
                <a:latin typeface="Book Antiqua"/>
                <a:cs typeface="Book Antiqua"/>
              </a:rPr>
              <a:t> study programs accredited by international organizations (ECBE, ACCA, ICAEW)</a:t>
            </a:r>
            <a:endParaRPr lang="en-US" sz="27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700" b="1" dirty="0" smtClean="0">
                <a:latin typeface="Book Antiqua"/>
                <a:cs typeface="Book Antiqua"/>
              </a:rPr>
              <a:t>&gt;90</a:t>
            </a:r>
            <a:r>
              <a:rPr lang="en-US" sz="2700" dirty="0" smtClean="0">
                <a:latin typeface="Book Antiqua"/>
                <a:cs typeface="Book Antiqua"/>
              </a:rPr>
              <a:t> </a:t>
            </a:r>
            <a:r>
              <a:rPr lang="en-US" sz="2700" dirty="0">
                <a:latin typeface="Book Antiqua"/>
                <a:cs typeface="Book Antiqua"/>
              </a:rPr>
              <a:t>course units available for the exchange students taught in </a:t>
            </a:r>
            <a:r>
              <a:rPr lang="en-US" sz="2700" dirty="0" smtClean="0">
                <a:latin typeface="Book Antiqua"/>
                <a:cs typeface="Book Antiqua"/>
              </a:rPr>
              <a:t>English</a:t>
            </a:r>
            <a:endParaRPr sz="27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endParaRPr lang="en-US" sz="2700" dirty="0" smtClean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lang="en-US" sz="2700" b="1" dirty="0" smtClean="0">
                <a:latin typeface="Book Antiqua"/>
                <a:cs typeface="Book Antiqua"/>
              </a:rPr>
              <a:t>27</a:t>
            </a:r>
            <a:r>
              <a:rPr sz="2700" dirty="0" smtClean="0">
                <a:latin typeface="Book Antiqua"/>
                <a:cs typeface="Book Antiqua"/>
              </a:rPr>
              <a:t> </a:t>
            </a:r>
            <a:r>
              <a:rPr lang="en-US" sz="2700" dirty="0" smtClean="0">
                <a:latin typeface="Book Antiqua"/>
                <a:cs typeface="Book Antiqua"/>
              </a:rPr>
              <a:t>joint and </a:t>
            </a:r>
            <a:r>
              <a:rPr sz="2700" dirty="0" smtClean="0">
                <a:latin typeface="Book Antiqua"/>
                <a:cs typeface="Book Antiqua"/>
              </a:rPr>
              <a:t>double </a:t>
            </a:r>
            <a:r>
              <a:rPr sz="2700" dirty="0">
                <a:latin typeface="Book Antiqua"/>
                <a:cs typeface="Book Antiqua"/>
              </a:rPr>
              <a:t>degree </a:t>
            </a:r>
            <a:r>
              <a:rPr sz="2700" spc="-5" dirty="0">
                <a:latin typeface="Book Antiqua"/>
                <a:cs typeface="Book Antiqua"/>
              </a:rPr>
              <a:t>programs </a:t>
            </a:r>
            <a:r>
              <a:rPr sz="2700" dirty="0">
                <a:latin typeface="Book Antiqua"/>
                <a:cs typeface="Book Antiqua"/>
              </a:rPr>
              <a:t>with </a:t>
            </a:r>
            <a:r>
              <a:rPr lang="en-US" sz="2700" spc="-5" dirty="0" smtClean="0">
                <a:latin typeface="Book Antiqua"/>
                <a:cs typeface="Book Antiqua"/>
              </a:rPr>
              <a:t>leading </a:t>
            </a:r>
            <a:r>
              <a:rPr sz="2700" spc="-5" dirty="0" smtClean="0">
                <a:latin typeface="Book Antiqua"/>
                <a:cs typeface="Book Antiqua"/>
              </a:rPr>
              <a:t>universities</a:t>
            </a:r>
            <a:r>
              <a:rPr lang="en-US" sz="2700" spc="-5" dirty="0" smtClean="0">
                <a:latin typeface="Book Antiqua"/>
                <a:cs typeface="Book Antiqua"/>
              </a:rPr>
              <a:t> worldwide</a:t>
            </a:r>
          </a:p>
          <a:p>
            <a:pPr marL="12700">
              <a:lnSpc>
                <a:spcPct val="100000"/>
              </a:lnSpc>
            </a:pPr>
            <a:endParaRPr lang="en-US" sz="2700" spc="-5" dirty="0" smtClean="0">
              <a:solidFill>
                <a:srgbClr val="18161C"/>
              </a:solidFill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endParaRPr lang="en-US" sz="2700" spc="-5" dirty="0">
              <a:solidFill>
                <a:srgbClr val="18161C"/>
              </a:solidFill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endParaRPr sz="27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28864" y="2291395"/>
            <a:ext cx="242069" cy="241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5640" y="2217879"/>
            <a:ext cx="380365" cy="389255"/>
          </a:xfrm>
          <a:custGeom>
            <a:avLst/>
            <a:gdLst/>
            <a:ahLst/>
            <a:cxnLst/>
            <a:rect l="l" t="t" r="r" b="b"/>
            <a:pathLst>
              <a:path w="380364" h="389255">
                <a:moveTo>
                  <a:pt x="177616" y="0"/>
                </a:moveTo>
                <a:lnTo>
                  <a:pt x="104617" y="21240"/>
                </a:lnTo>
                <a:lnTo>
                  <a:pt x="72332" y="42189"/>
                </a:lnTo>
                <a:lnTo>
                  <a:pt x="23726" y="99913"/>
                </a:lnTo>
                <a:lnTo>
                  <a:pt x="8579" y="135299"/>
                </a:lnTo>
                <a:lnTo>
                  <a:pt x="0" y="179377"/>
                </a:lnTo>
                <a:lnTo>
                  <a:pt x="1595" y="222876"/>
                </a:lnTo>
                <a:lnTo>
                  <a:pt x="12597" y="264316"/>
                </a:lnTo>
                <a:lnTo>
                  <a:pt x="32241" y="302217"/>
                </a:lnTo>
                <a:lnTo>
                  <a:pt x="59760" y="335099"/>
                </a:lnTo>
                <a:lnTo>
                  <a:pt x="94385" y="361483"/>
                </a:lnTo>
                <a:lnTo>
                  <a:pt x="135351" y="379888"/>
                </a:lnTo>
                <a:lnTo>
                  <a:pt x="179474" y="388475"/>
                </a:lnTo>
                <a:lnTo>
                  <a:pt x="194126" y="389032"/>
                </a:lnTo>
                <a:lnTo>
                  <a:pt x="242667" y="382851"/>
                </a:lnTo>
                <a:lnTo>
                  <a:pt x="287671" y="365052"/>
                </a:lnTo>
                <a:lnTo>
                  <a:pt x="324939" y="338228"/>
                </a:lnTo>
                <a:lnTo>
                  <a:pt x="196282" y="338228"/>
                </a:lnTo>
                <a:lnTo>
                  <a:pt x="150705" y="331476"/>
                </a:lnTo>
                <a:lnTo>
                  <a:pt x="109594" y="310709"/>
                </a:lnTo>
                <a:lnTo>
                  <a:pt x="78112" y="279241"/>
                </a:lnTo>
                <a:lnTo>
                  <a:pt x="57814" y="240073"/>
                </a:lnTo>
                <a:lnTo>
                  <a:pt x="50256" y="196206"/>
                </a:lnTo>
                <a:lnTo>
                  <a:pt x="56992" y="150641"/>
                </a:lnTo>
                <a:lnTo>
                  <a:pt x="84051" y="101384"/>
                </a:lnTo>
                <a:lnTo>
                  <a:pt x="127997" y="66338"/>
                </a:lnTo>
                <a:lnTo>
                  <a:pt x="181966" y="50647"/>
                </a:lnTo>
                <a:lnTo>
                  <a:pt x="239799" y="50647"/>
                </a:lnTo>
                <a:lnTo>
                  <a:pt x="253169" y="8515"/>
                </a:lnTo>
                <a:lnTo>
                  <a:pt x="215527" y="502"/>
                </a:lnTo>
                <a:lnTo>
                  <a:pt x="177616" y="0"/>
                </a:lnTo>
                <a:close/>
              </a:path>
              <a:path w="380364" h="389255">
                <a:moveTo>
                  <a:pt x="331528" y="237763"/>
                </a:moveTo>
                <a:lnTo>
                  <a:pt x="310774" y="278882"/>
                </a:lnTo>
                <a:lnTo>
                  <a:pt x="279315" y="310372"/>
                </a:lnTo>
                <a:lnTo>
                  <a:pt x="240152" y="330674"/>
                </a:lnTo>
                <a:lnTo>
                  <a:pt x="196282" y="338228"/>
                </a:lnTo>
                <a:lnTo>
                  <a:pt x="324939" y="338228"/>
                </a:lnTo>
                <a:lnTo>
                  <a:pt x="326989" y="336752"/>
                </a:lnTo>
                <a:lnTo>
                  <a:pt x="358466" y="299068"/>
                </a:lnTo>
                <a:lnTo>
                  <a:pt x="379953" y="253117"/>
                </a:lnTo>
                <a:lnTo>
                  <a:pt x="331528" y="237763"/>
                </a:lnTo>
                <a:close/>
              </a:path>
              <a:path w="380364" h="389255">
                <a:moveTo>
                  <a:pt x="239799" y="50647"/>
                </a:moveTo>
                <a:lnTo>
                  <a:pt x="181966" y="50647"/>
                </a:lnTo>
                <a:lnTo>
                  <a:pt x="209990" y="51018"/>
                </a:lnTo>
                <a:lnTo>
                  <a:pt x="237802" y="56940"/>
                </a:lnTo>
                <a:lnTo>
                  <a:pt x="239799" y="50647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8864" y="3516895"/>
            <a:ext cx="242069" cy="241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5640" y="3443380"/>
            <a:ext cx="380365" cy="389255"/>
          </a:xfrm>
          <a:custGeom>
            <a:avLst/>
            <a:gdLst/>
            <a:ahLst/>
            <a:cxnLst/>
            <a:rect l="l" t="t" r="r" b="b"/>
            <a:pathLst>
              <a:path w="380364" h="389254">
                <a:moveTo>
                  <a:pt x="177616" y="0"/>
                </a:moveTo>
                <a:lnTo>
                  <a:pt x="104617" y="21240"/>
                </a:lnTo>
                <a:lnTo>
                  <a:pt x="72332" y="42189"/>
                </a:lnTo>
                <a:lnTo>
                  <a:pt x="23726" y="99913"/>
                </a:lnTo>
                <a:lnTo>
                  <a:pt x="8579" y="135299"/>
                </a:lnTo>
                <a:lnTo>
                  <a:pt x="0" y="179377"/>
                </a:lnTo>
                <a:lnTo>
                  <a:pt x="1595" y="222876"/>
                </a:lnTo>
                <a:lnTo>
                  <a:pt x="12597" y="264316"/>
                </a:lnTo>
                <a:lnTo>
                  <a:pt x="32241" y="302217"/>
                </a:lnTo>
                <a:lnTo>
                  <a:pt x="59760" y="335099"/>
                </a:lnTo>
                <a:lnTo>
                  <a:pt x="94385" y="361483"/>
                </a:lnTo>
                <a:lnTo>
                  <a:pt x="135351" y="379888"/>
                </a:lnTo>
                <a:lnTo>
                  <a:pt x="179474" y="388475"/>
                </a:lnTo>
                <a:lnTo>
                  <a:pt x="194126" y="389032"/>
                </a:lnTo>
                <a:lnTo>
                  <a:pt x="242667" y="382851"/>
                </a:lnTo>
                <a:lnTo>
                  <a:pt x="287671" y="365052"/>
                </a:lnTo>
                <a:lnTo>
                  <a:pt x="324939" y="338228"/>
                </a:lnTo>
                <a:lnTo>
                  <a:pt x="196282" y="338228"/>
                </a:lnTo>
                <a:lnTo>
                  <a:pt x="150705" y="331476"/>
                </a:lnTo>
                <a:lnTo>
                  <a:pt x="109594" y="310709"/>
                </a:lnTo>
                <a:lnTo>
                  <a:pt x="78112" y="279241"/>
                </a:lnTo>
                <a:lnTo>
                  <a:pt x="57814" y="240073"/>
                </a:lnTo>
                <a:lnTo>
                  <a:pt x="50256" y="196206"/>
                </a:lnTo>
                <a:lnTo>
                  <a:pt x="56992" y="150641"/>
                </a:lnTo>
                <a:lnTo>
                  <a:pt x="84051" y="101384"/>
                </a:lnTo>
                <a:lnTo>
                  <a:pt x="127997" y="66338"/>
                </a:lnTo>
                <a:lnTo>
                  <a:pt x="181966" y="50647"/>
                </a:lnTo>
                <a:lnTo>
                  <a:pt x="239799" y="50647"/>
                </a:lnTo>
                <a:lnTo>
                  <a:pt x="253169" y="8515"/>
                </a:lnTo>
                <a:lnTo>
                  <a:pt x="215527" y="502"/>
                </a:lnTo>
                <a:lnTo>
                  <a:pt x="177616" y="0"/>
                </a:lnTo>
                <a:close/>
              </a:path>
              <a:path w="380364" h="389254">
                <a:moveTo>
                  <a:pt x="331528" y="237763"/>
                </a:moveTo>
                <a:lnTo>
                  <a:pt x="310774" y="278882"/>
                </a:lnTo>
                <a:lnTo>
                  <a:pt x="279315" y="310372"/>
                </a:lnTo>
                <a:lnTo>
                  <a:pt x="240152" y="330674"/>
                </a:lnTo>
                <a:lnTo>
                  <a:pt x="196282" y="338228"/>
                </a:lnTo>
                <a:lnTo>
                  <a:pt x="324939" y="338228"/>
                </a:lnTo>
                <a:lnTo>
                  <a:pt x="326989" y="336752"/>
                </a:lnTo>
                <a:lnTo>
                  <a:pt x="358466" y="299068"/>
                </a:lnTo>
                <a:lnTo>
                  <a:pt x="379953" y="253117"/>
                </a:lnTo>
                <a:lnTo>
                  <a:pt x="331528" y="237763"/>
                </a:lnTo>
                <a:close/>
              </a:path>
              <a:path w="380364" h="389254">
                <a:moveTo>
                  <a:pt x="239799" y="50647"/>
                </a:moveTo>
                <a:lnTo>
                  <a:pt x="181966" y="50647"/>
                </a:lnTo>
                <a:lnTo>
                  <a:pt x="209990" y="51018"/>
                </a:lnTo>
                <a:lnTo>
                  <a:pt x="237802" y="56940"/>
                </a:lnTo>
                <a:lnTo>
                  <a:pt x="239799" y="50647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Группа 16"/>
          <p:cNvGrpSpPr/>
          <p:nvPr/>
        </p:nvGrpSpPr>
        <p:grpSpPr>
          <a:xfrm>
            <a:off x="1327919" y="5796290"/>
            <a:ext cx="380365" cy="389255"/>
            <a:chOff x="1355640" y="5910962"/>
            <a:chExt cx="380365" cy="389255"/>
          </a:xfrm>
        </p:grpSpPr>
        <p:sp>
          <p:nvSpPr>
            <p:cNvPr id="11" name="object 11"/>
            <p:cNvSpPr/>
            <p:nvPr/>
          </p:nvSpPr>
          <p:spPr>
            <a:xfrm>
              <a:off x="1428864" y="5984477"/>
              <a:ext cx="242069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5640" y="5910962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4">
                  <a:moveTo>
                    <a:pt x="177616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74" y="388475"/>
                  </a:lnTo>
                  <a:lnTo>
                    <a:pt x="194126" y="389032"/>
                  </a:lnTo>
                  <a:lnTo>
                    <a:pt x="242667" y="382851"/>
                  </a:lnTo>
                  <a:lnTo>
                    <a:pt x="287671" y="365052"/>
                  </a:lnTo>
                  <a:lnTo>
                    <a:pt x="324939" y="338228"/>
                  </a:lnTo>
                  <a:lnTo>
                    <a:pt x="196282" y="338228"/>
                  </a:lnTo>
                  <a:lnTo>
                    <a:pt x="150705" y="331476"/>
                  </a:lnTo>
                  <a:lnTo>
                    <a:pt x="109594" y="310709"/>
                  </a:lnTo>
                  <a:lnTo>
                    <a:pt x="78112" y="279241"/>
                  </a:lnTo>
                  <a:lnTo>
                    <a:pt x="57814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1" y="101384"/>
                  </a:lnTo>
                  <a:lnTo>
                    <a:pt x="127997" y="66338"/>
                  </a:lnTo>
                  <a:lnTo>
                    <a:pt x="181966" y="50647"/>
                  </a:lnTo>
                  <a:lnTo>
                    <a:pt x="239799" y="50647"/>
                  </a:lnTo>
                  <a:lnTo>
                    <a:pt x="253169" y="8515"/>
                  </a:lnTo>
                  <a:lnTo>
                    <a:pt x="215527" y="502"/>
                  </a:lnTo>
                  <a:lnTo>
                    <a:pt x="177616" y="0"/>
                  </a:lnTo>
                  <a:close/>
                </a:path>
                <a:path w="380364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5" y="310372"/>
                  </a:lnTo>
                  <a:lnTo>
                    <a:pt x="240152" y="330674"/>
                  </a:lnTo>
                  <a:lnTo>
                    <a:pt x="196282" y="338228"/>
                  </a:lnTo>
                  <a:lnTo>
                    <a:pt x="324939" y="338228"/>
                  </a:lnTo>
                  <a:lnTo>
                    <a:pt x="326989" y="336752"/>
                  </a:lnTo>
                  <a:lnTo>
                    <a:pt x="358466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4">
                  <a:moveTo>
                    <a:pt x="239799" y="50647"/>
                  </a:moveTo>
                  <a:lnTo>
                    <a:pt x="181966" y="50647"/>
                  </a:lnTo>
                  <a:lnTo>
                    <a:pt x="209990" y="51018"/>
                  </a:lnTo>
                  <a:lnTo>
                    <a:pt x="237802" y="56940"/>
                  </a:lnTo>
                  <a:lnTo>
                    <a:pt x="239799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388647" y="6999909"/>
            <a:ext cx="380365" cy="389255"/>
            <a:chOff x="1355640" y="6732108"/>
            <a:chExt cx="380365" cy="389255"/>
          </a:xfrm>
        </p:grpSpPr>
        <p:sp>
          <p:nvSpPr>
            <p:cNvPr id="13" name="object 13"/>
            <p:cNvSpPr/>
            <p:nvPr/>
          </p:nvSpPr>
          <p:spPr>
            <a:xfrm>
              <a:off x="1428864" y="6805624"/>
              <a:ext cx="242069" cy="24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55640" y="6732108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4">
                  <a:moveTo>
                    <a:pt x="177616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74" y="388475"/>
                  </a:lnTo>
                  <a:lnTo>
                    <a:pt x="194126" y="389032"/>
                  </a:lnTo>
                  <a:lnTo>
                    <a:pt x="242667" y="382851"/>
                  </a:lnTo>
                  <a:lnTo>
                    <a:pt x="287671" y="365052"/>
                  </a:lnTo>
                  <a:lnTo>
                    <a:pt x="324939" y="338228"/>
                  </a:lnTo>
                  <a:lnTo>
                    <a:pt x="196282" y="338228"/>
                  </a:lnTo>
                  <a:lnTo>
                    <a:pt x="150705" y="331476"/>
                  </a:lnTo>
                  <a:lnTo>
                    <a:pt x="109594" y="310709"/>
                  </a:lnTo>
                  <a:lnTo>
                    <a:pt x="78112" y="279241"/>
                  </a:lnTo>
                  <a:lnTo>
                    <a:pt x="57814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1" y="101384"/>
                  </a:lnTo>
                  <a:lnTo>
                    <a:pt x="127997" y="66338"/>
                  </a:lnTo>
                  <a:lnTo>
                    <a:pt x="181966" y="50647"/>
                  </a:lnTo>
                  <a:lnTo>
                    <a:pt x="239799" y="50647"/>
                  </a:lnTo>
                  <a:lnTo>
                    <a:pt x="253169" y="8515"/>
                  </a:lnTo>
                  <a:lnTo>
                    <a:pt x="215527" y="502"/>
                  </a:lnTo>
                  <a:lnTo>
                    <a:pt x="177616" y="0"/>
                  </a:lnTo>
                  <a:close/>
                </a:path>
                <a:path w="380364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5" y="310372"/>
                  </a:lnTo>
                  <a:lnTo>
                    <a:pt x="240152" y="330674"/>
                  </a:lnTo>
                  <a:lnTo>
                    <a:pt x="196282" y="338228"/>
                  </a:lnTo>
                  <a:lnTo>
                    <a:pt x="324939" y="338228"/>
                  </a:lnTo>
                  <a:lnTo>
                    <a:pt x="326989" y="336752"/>
                  </a:lnTo>
                  <a:lnTo>
                    <a:pt x="358466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4">
                  <a:moveTo>
                    <a:pt x="239799" y="50647"/>
                  </a:moveTo>
                  <a:lnTo>
                    <a:pt x="181966" y="50647"/>
                  </a:lnTo>
                  <a:lnTo>
                    <a:pt x="209990" y="51018"/>
                  </a:lnTo>
                  <a:lnTo>
                    <a:pt x="237802" y="56940"/>
                  </a:lnTo>
                  <a:lnTo>
                    <a:pt x="239799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26013" y="4619200"/>
            <a:ext cx="384175" cy="390525"/>
            <a:chOff x="1351830" y="4584737"/>
            <a:chExt cx="384175" cy="3905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830" y="4584737"/>
              <a:ext cx="38417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594" y="4660936"/>
              <a:ext cx="2444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205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4426" y="0"/>
            <a:ext cx="7632065" cy="9144000"/>
          </a:xfrm>
          <a:custGeom>
            <a:avLst/>
            <a:gdLst/>
            <a:ahLst/>
            <a:cxnLst/>
            <a:rect l="l" t="t" r="r" b="b"/>
            <a:pathLst>
              <a:path w="7632065" h="9144000">
                <a:moveTo>
                  <a:pt x="7631569" y="0"/>
                </a:moveTo>
                <a:lnTo>
                  <a:pt x="3422942" y="0"/>
                </a:lnTo>
                <a:lnTo>
                  <a:pt x="0" y="9144000"/>
                </a:lnTo>
                <a:lnTo>
                  <a:pt x="7631569" y="9144000"/>
                </a:lnTo>
                <a:lnTo>
                  <a:pt x="7631569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4524" y="1914880"/>
            <a:ext cx="9815830" cy="6120765"/>
          </a:xfrm>
          <a:custGeom>
            <a:avLst/>
            <a:gdLst/>
            <a:ahLst/>
            <a:cxnLst/>
            <a:rect l="l" t="t" r="r" b="b"/>
            <a:pathLst>
              <a:path w="9815830" h="6120765">
                <a:moveTo>
                  <a:pt x="9815652" y="6120320"/>
                </a:moveTo>
                <a:lnTo>
                  <a:pt x="0" y="6120320"/>
                </a:lnTo>
                <a:lnTo>
                  <a:pt x="0" y="0"/>
                </a:lnTo>
                <a:lnTo>
                  <a:pt x="9815652" y="0"/>
                </a:lnTo>
                <a:lnTo>
                  <a:pt x="9815652" y="6120320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2172" y="670904"/>
            <a:ext cx="86493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INTERNATIONAL COOPERATION</a:t>
            </a:r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12440457" y="1828800"/>
            <a:ext cx="3535045" cy="2659380"/>
          </a:xfrm>
          <a:custGeom>
            <a:avLst/>
            <a:gdLst/>
            <a:ahLst/>
            <a:cxnLst/>
            <a:rect l="l" t="t" r="r" b="b"/>
            <a:pathLst>
              <a:path w="3535044" h="2659379">
                <a:moveTo>
                  <a:pt x="2539606" y="0"/>
                </a:moveTo>
                <a:lnTo>
                  <a:pt x="0" y="2659341"/>
                </a:lnTo>
                <a:lnTo>
                  <a:pt x="3534956" y="1610487"/>
                </a:lnTo>
                <a:lnTo>
                  <a:pt x="2539606" y="0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38424" y="2014195"/>
            <a:ext cx="10497185" cy="5829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5765">
              <a:lnSpc>
                <a:spcPct val="100000"/>
              </a:lnSpc>
              <a:spcBef>
                <a:spcPts val="100"/>
              </a:spcBef>
            </a:pPr>
            <a:r>
              <a:rPr lang="en-US" sz="2700" dirty="0" smtClean="0">
                <a:latin typeface="Book Antiqua"/>
                <a:cs typeface="Book Antiqua"/>
              </a:rPr>
              <a:t>&gt; </a:t>
            </a:r>
            <a:r>
              <a:rPr lang="en-US" sz="2700" b="1" dirty="0" smtClean="0">
                <a:latin typeface="Book Antiqua"/>
                <a:cs typeface="Book Antiqua"/>
              </a:rPr>
              <a:t>170</a:t>
            </a:r>
            <a:r>
              <a:rPr lang="en-US" sz="2700" dirty="0" smtClean="0">
                <a:latin typeface="Book Antiqua"/>
                <a:cs typeface="Book Antiqua"/>
              </a:rPr>
              <a:t> international partners worldwide</a:t>
            </a:r>
            <a:endParaRPr sz="27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700" dirty="0">
                <a:latin typeface="Book Antiqua"/>
                <a:cs typeface="Book Antiqua"/>
              </a:rPr>
              <a:t>&gt; </a:t>
            </a:r>
            <a:r>
              <a:rPr lang="en-US" sz="2700" b="1" dirty="0" smtClean="0">
                <a:latin typeface="Book Antiqua"/>
                <a:cs typeface="Book Antiqua"/>
              </a:rPr>
              <a:t>60</a:t>
            </a:r>
            <a:r>
              <a:rPr lang="en-US" sz="2700" dirty="0" smtClean="0">
                <a:latin typeface="Book Antiqua"/>
                <a:cs typeface="Book Antiqua"/>
              </a:rPr>
              <a:t> </a:t>
            </a:r>
            <a:r>
              <a:rPr lang="en-US" sz="2700" dirty="0">
                <a:latin typeface="Book Antiqua"/>
                <a:cs typeface="Book Antiqua"/>
              </a:rPr>
              <a:t>partners for academic exchange programs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Wingdings"/>
              <a:buChar char="Ø"/>
            </a:pPr>
            <a:endParaRPr lang="en-US" sz="2700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r>
              <a:rPr lang="en-US" sz="2700" dirty="0">
                <a:latin typeface="Book Antiqua"/>
                <a:cs typeface="Book Antiqua"/>
              </a:rPr>
              <a:t>&gt; </a:t>
            </a:r>
            <a:r>
              <a:rPr lang="en-US" sz="2700" b="1" dirty="0">
                <a:latin typeface="Book Antiqua"/>
                <a:cs typeface="Book Antiqua"/>
              </a:rPr>
              <a:t>400</a:t>
            </a:r>
            <a:r>
              <a:rPr lang="en-US" sz="2700" dirty="0">
                <a:latin typeface="Book Antiqua"/>
                <a:cs typeface="Book Antiqua"/>
              </a:rPr>
              <a:t> participants of academic mobility programs annually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Wingdings"/>
              <a:buChar char="Ø"/>
            </a:pPr>
            <a:endParaRPr lang="en-US"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700" dirty="0">
                <a:latin typeface="Book Antiqua"/>
                <a:cs typeface="Book Antiqua"/>
              </a:rPr>
              <a:t>Participation in </a:t>
            </a:r>
            <a:r>
              <a:rPr lang="en-US" sz="2700" b="1" dirty="0">
                <a:latin typeface="Book Antiqua"/>
                <a:cs typeface="Book Antiqua"/>
              </a:rPr>
              <a:t>Erasmus+ </a:t>
            </a:r>
            <a:r>
              <a:rPr lang="en-US" sz="2700" b="1" dirty="0" smtClean="0">
                <a:latin typeface="Book Antiqua"/>
                <a:cs typeface="Book Antiqua"/>
              </a:rPr>
              <a:t>projects, FIRST+ </a:t>
            </a:r>
            <a:r>
              <a:rPr lang="en-US" sz="2700" dirty="0" smtClean="0">
                <a:latin typeface="Book Antiqua"/>
                <a:cs typeface="Book Antiqua"/>
              </a:rPr>
              <a:t>and other international programs</a:t>
            </a:r>
            <a:endParaRPr lang="en-US" sz="27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27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700" dirty="0">
                <a:latin typeface="Book Antiqua"/>
                <a:cs typeface="Book Antiqua"/>
              </a:rPr>
              <a:t>Fruitful and long-term collaboration with largest </a:t>
            </a:r>
            <a:r>
              <a:rPr lang="en-US" sz="2700" b="1" dirty="0">
                <a:latin typeface="Book Antiqua"/>
                <a:cs typeface="Book Antiqua"/>
              </a:rPr>
              <a:t>national educational agencies</a:t>
            </a:r>
            <a:r>
              <a:rPr lang="en-US" sz="2700" dirty="0">
                <a:latin typeface="Book Antiqua"/>
                <a:cs typeface="Book Antiqua"/>
              </a:rPr>
              <a:t> (DAAD, </a:t>
            </a:r>
            <a:r>
              <a:rPr lang="en-US" sz="2700" dirty="0" err="1">
                <a:latin typeface="Book Antiqua"/>
                <a:cs typeface="Book Antiqua"/>
              </a:rPr>
              <a:t>CampusFrance</a:t>
            </a:r>
            <a:r>
              <a:rPr lang="en-US" sz="2700" dirty="0">
                <a:latin typeface="Book Antiqua"/>
                <a:cs typeface="Book Antiqua"/>
              </a:rPr>
              <a:t>, NUFFIC etc.)</a:t>
            </a:r>
            <a:endParaRPr sz="27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27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700" dirty="0">
                <a:latin typeface="Book Antiqua"/>
                <a:cs typeface="Book Antiqua"/>
              </a:rPr>
              <a:t>Conduction of </a:t>
            </a:r>
            <a:r>
              <a:rPr lang="en-US" sz="2700" b="1" dirty="0">
                <a:latin typeface="Book Antiqua"/>
                <a:cs typeface="Book Antiqua"/>
              </a:rPr>
              <a:t>R&amp;D activities</a:t>
            </a:r>
            <a:r>
              <a:rPr lang="en-US" sz="2700" dirty="0">
                <a:latin typeface="Book Antiqua"/>
                <a:cs typeface="Book Antiqua"/>
              </a:rPr>
              <a:t> supported by international funding and grants</a:t>
            </a:r>
            <a:endParaRPr sz="2700" dirty="0">
              <a:latin typeface="Book Antiqua"/>
              <a:cs typeface="Book Antiqua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414058" y="2014195"/>
            <a:ext cx="380365" cy="389255"/>
            <a:chOff x="1355640" y="2217879"/>
            <a:chExt cx="380365" cy="389255"/>
          </a:xfrm>
        </p:grpSpPr>
        <p:sp>
          <p:nvSpPr>
            <p:cNvPr id="7" name="object 7"/>
            <p:cNvSpPr/>
            <p:nvPr/>
          </p:nvSpPr>
          <p:spPr>
            <a:xfrm>
              <a:off x="1428864" y="2291395"/>
              <a:ext cx="242069" cy="24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5640" y="2217879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16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74" y="388475"/>
                  </a:lnTo>
                  <a:lnTo>
                    <a:pt x="194126" y="389032"/>
                  </a:lnTo>
                  <a:lnTo>
                    <a:pt x="242667" y="382851"/>
                  </a:lnTo>
                  <a:lnTo>
                    <a:pt x="287671" y="365052"/>
                  </a:lnTo>
                  <a:lnTo>
                    <a:pt x="324939" y="338228"/>
                  </a:lnTo>
                  <a:lnTo>
                    <a:pt x="196282" y="338228"/>
                  </a:lnTo>
                  <a:lnTo>
                    <a:pt x="150705" y="331476"/>
                  </a:lnTo>
                  <a:lnTo>
                    <a:pt x="109594" y="310709"/>
                  </a:lnTo>
                  <a:lnTo>
                    <a:pt x="78112" y="279241"/>
                  </a:lnTo>
                  <a:lnTo>
                    <a:pt x="57814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1" y="101384"/>
                  </a:lnTo>
                  <a:lnTo>
                    <a:pt x="127997" y="66338"/>
                  </a:lnTo>
                  <a:lnTo>
                    <a:pt x="181966" y="50647"/>
                  </a:lnTo>
                  <a:lnTo>
                    <a:pt x="239799" y="50647"/>
                  </a:lnTo>
                  <a:lnTo>
                    <a:pt x="253169" y="8515"/>
                  </a:lnTo>
                  <a:lnTo>
                    <a:pt x="215527" y="502"/>
                  </a:lnTo>
                  <a:lnTo>
                    <a:pt x="177616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5" y="310372"/>
                  </a:lnTo>
                  <a:lnTo>
                    <a:pt x="240152" y="330674"/>
                  </a:lnTo>
                  <a:lnTo>
                    <a:pt x="196282" y="338228"/>
                  </a:lnTo>
                  <a:lnTo>
                    <a:pt x="324939" y="338228"/>
                  </a:lnTo>
                  <a:lnTo>
                    <a:pt x="326989" y="336752"/>
                  </a:lnTo>
                  <a:lnTo>
                    <a:pt x="358466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799" y="50647"/>
                  </a:moveTo>
                  <a:lnTo>
                    <a:pt x="181966" y="50647"/>
                  </a:lnTo>
                  <a:lnTo>
                    <a:pt x="209990" y="51018"/>
                  </a:lnTo>
                  <a:lnTo>
                    <a:pt x="237802" y="56940"/>
                  </a:lnTo>
                  <a:lnTo>
                    <a:pt x="239799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77655" y="2842750"/>
            <a:ext cx="380365" cy="389255"/>
            <a:chOff x="1355640" y="3443380"/>
            <a:chExt cx="380365" cy="389255"/>
          </a:xfrm>
        </p:grpSpPr>
        <p:sp>
          <p:nvSpPr>
            <p:cNvPr id="9" name="object 9"/>
            <p:cNvSpPr/>
            <p:nvPr/>
          </p:nvSpPr>
          <p:spPr>
            <a:xfrm>
              <a:off x="1428864" y="3516895"/>
              <a:ext cx="242069" cy="24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5640" y="3443380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4">
                  <a:moveTo>
                    <a:pt x="177616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74" y="388475"/>
                  </a:lnTo>
                  <a:lnTo>
                    <a:pt x="194126" y="389032"/>
                  </a:lnTo>
                  <a:lnTo>
                    <a:pt x="242667" y="382851"/>
                  </a:lnTo>
                  <a:lnTo>
                    <a:pt x="287671" y="365052"/>
                  </a:lnTo>
                  <a:lnTo>
                    <a:pt x="324939" y="338228"/>
                  </a:lnTo>
                  <a:lnTo>
                    <a:pt x="196282" y="338228"/>
                  </a:lnTo>
                  <a:lnTo>
                    <a:pt x="150705" y="331476"/>
                  </a:lnTo>
                  <a:lnTo>
                    <a:pt x="109594" y="310709"/>
                  </a:lnTo>
                  <a:lnTo>
                    <a:pt x="78112" y="279241"/>
                  </a:lnTo>
                  <a:lnTo>
                    <a:pt x="57814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1" y="101384"/>
                  </a:lnTo>
                  <a:lnTo>
                    <a:pt x="127997" y="66338"/>
                  </a:lnTo>
                  <a:lnTo>
                    <a:pt x="181966" y="50647"/>
                  </a:lnTo>
                  <a:lnTo>
                    <a:pt x="239799" y="50647"/>
                  </a:lnTo>
                  <a:lnTo>
                    <a:pt x="253169" y="8515"/>
                  </a:lnTo>
                  <a:lnTo>
                    <a:pt x="215527" y="502"/>
                  </a:lnTo>
                  <a:lnTo>
                    <a:pt x="177616" y="0"/>
                  </a:lnTo>
                  <a:close/>
                </a:path>
                <a:path w="380364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5" y="310372"/>
                  </a:lnTo>
                  <a:lnTo>
                    <a:pt x="240152" y="330674"/>
                  </a:lnTo>
                  <a:lnTo>
                    <a:pt x="196282" y="338228"/>
                  </a:lnTo>
                  <a:lnTo>
                    <a:pt x="324939" y="338228"/>
                  </a:lnTo>
                  <a:lnTo>
                    <a:pt x="326989" y="336752"/>
                  </a:lnTo>
                  <a:lnTo>
                    <a:pt x="358466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4">
                  <a:moveTo>
                    <a:pt x="239799" y="50647"/>
                  </a:moveTo>
                  <a:lnTo>
                    <a:pt x="181966" y="50647"/>
                  </a:lnTo>
                  <a:lnTo>
                    <a:pt x="209990" y="51018"/>
                  </a:lnTo>
                  <a:lnTo>
                    <a:pt x="237802" y="56940"/>
                  </a:lnTo>
                  <a:lnTo>
                    <a:pt x="239799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383108" y="5789424"/>
            <a:ext cx="380365" cy="389255"/>
            <a:chOff x="1355640" y="5910962"/>
            <a:chExt cx="380365" cy="389255"/>
          </a:xfrm>
        </p:grpSpPr>
        <p:sp>
          <p:nvSpPr>
            <p:cNvPr id="11" name="object 11"/>
            <p:cNvSpPr/>
            <p:nvPr/>
          </p:nvSpPr>
          <p:spPr>
            <a:xfrm>
              <a:off x="1428864" y="5984477"/>
              <a:ext cx="242069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5640" y="5910962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4">
                  <a:moveTo>
                    <a:pt x="177616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74" y="388475"/>
                  </a:lnTo>
                  <a:lnTo>
                    <a:pt x="194126" y="389032"/>
                  </a:lnTo>
                  <a:lnTo>
                    <a:pt x="242667" y="382851"/>
                  </a:lnTo>
                  <a:lnTo>
                    <a:pt x="287671" y="365052"/>
                  </a:lnTo>
                  <a:lnTo>
                    <a:pt x="324939" y="338228"/>
                  </a:lnTo>
                  <a:lnTo>
                    <a:pt x="196282" y="338228"/>
                  </a:lnTo>
                  <a:lnTo>
                    <a:pt x="150705" y="331476"/>
                  </a:lnTo>
                  <a:lnTo>
                    <a:pt x="109594" y="310709"/>
                  </a:lnTo>
                  <a:lnTo>
                    <a:pt x="78112" y="279241"/>
                  </a:lnTo>
                  <a:lnTo>
                    <a:pt x="57814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1" y="101384"/>
                  </a:lnTo>
                  <a:lnTo>
                    <a:pt x="127997" y="66338"/>
                  </a:lnTo>
                  <a:lnTo>
                    <a:pt x="181966" y="50647"/>
                  </a:lnTo>
                  <a:lnTo>
                    <a:pt x="239799" y="50647"/>
                  </a:lnTo>
                  <a:lnTo>
                    <a:pt x="253169" y="8515"/>
                  </a:lnTo>
                  <a:lnTo>
                    <a:pt x="215527" y="502"/>
                  </a:lnTo>
                  <a:lnTo>
                    <a:pt x="177616" y="0"/>
                  </a:lnTo>
                  <a:close/>
                </a:path>
                <a:path w="380364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5" y="310372"/>
                  </a:lnTo>
                  <a:lnTo>
                    <a:pt x="240152" y="330674"/>
                  </a:lnTo>
                  <a:lnTo>
                    <a:pt x="196282" y="338228"/>
                  </a:lnTo>
                  <a:lnTo>
                    <a:pt x="324939" y="338228"/>
                  </a:lnTo>
                  <a:lnTo>
                    <a:pt x="326989" y="336752"/>
                  </a:lnTo>
                  <a:lnTo>
                    <a:pt x="358466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4">
                  <a:moveTo>
                    <a:pt x="239799" y="50647"/>
                  </a:moveTo>
                  <a:lnTo>
                    <a:pt x="181966" y="50647"/>
                  </a:lnTo>
                  <a:lnTo>
                    <a:pt x="209990" y="51018"/>
                  </a:lnTo>
                  <a:lnTo>
                    <a:pt x="237802" y="56940"/>
                  </a:lnTo>
                  <a:lnTo>
                    <a:pt x="239799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387183" y="7050513"/>
            <a:ext cx="380365" cy="389255"/>
            <a:chOff x="1355640" y="6732108"/>
            <a:chExt cx="380365" cy="389255"/>
          </a:xfrm>
        </p:grpSpPr>
        <p:sp>
          <p:nvSpPr>
            <p:cNvPr id="13" name="object 13"/>
            <p:cNvSpPr/>
            <p:nvPr/>
          </p:nvSpPr>
          <p:spPr>
            <a:xfrm>
              <a:off x="1428864" y="6805624"/>
              <a:ext cx="242069" cy="24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55640" y="6732108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4">
                  <a:moveTo>
                    <a:pt x="177616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74" y="388475"/>
                  </a:lnTo>
                  <a:lnTo>
                    <a:pt x="194126" y="389032"/>
                  </a:lnTo>
                  <a:lnTo>
                    <a:pt x="242667" y="382851"/>
                  </a:lnTo>
                  <a:lnTo>
                    <a:pt x="287671" y="365052"/>
                  </a:lnTo>
                  <a:lnTo>
                    <a:pt x="324939" y="338228"/>
                  </a:lnTo>
                  <a:lnTo>
                    <a:pt x="196282" y="338228"/>
                  </a:lnTo>
                  <a:lnTo>
                    <a:pt x="150705" y="331476"/>
                  </a:lnTo>
                  <a:lnTo>
                    <a:pt x="109594" y="310709"/>
                  </a:lnTo>
                  <a:lnTo>
                    <a:pt x="78112" y="279241"/>
                  </a:lnTo>
                  <a:lnTo>
                    <a:pt x="57814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1" y="101384"/>
                  </a:lnTo>
                  <a:lnTo>
                    <a:pt x="127997" y="66338"/>
                  </a:lnTo>
                  <a:lnTo>
                    <a:pt x="181966" y="50647"/>
                  </a:lnTo>
                  <a:lnTo>
                    <a:pt x="239799" y="50647"/>
                  </a:lnTo>
                  <a:lnTo>
                    <a:pt x="253169" y="8515"/>
                  </a:lnTo>
                  <a:lnTo>
                    <a:pt x="215527" y="502"/>
                  </a:lnTo>
                  <a:lnTo>
                    <a:pt x="177616" y="0"/>
                  </a:lnTo>
                  <a:close/>
                </a:path>
                <a:path w="380364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5" y="310372"/>
                  </a:lnTo>
                  <a:lnTo>
                    <a:pt x="240152" y="330674"/>
                  </a:lnTo>
                  <a:lnTo>
                    <a:pt x="196282" y="338228"/>
                  </a:lnTo>
                  <a:lnTo>
                    <a:pt x="324939" y="338228"/>
                  </a:lnTo>
                  <a:lnTo>
                    <a:pt x="326989" y="336752"/>
                  </a:lnTo>
                  <a:lnTo>
                    <a:pt x="358466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4">
                  <a:moveTo>
                    <a:pt x="239799" y="50647"/>
                  </a:moveTo>
                  <a:lnTo>
                    <a:pt x="181966" y="50647"/>
                  </a:lnTo>
                  <a:lnTo>
                    <a:pt x="209990" y="51018"/>
                  </a:lnTo>
                  <a:lnTo>
                    <a:pt x="237802" y="56940"/>
                  </a:lnTo>
                  <a:lnTo>
                    <a:pt x="239799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00" y="3733800"/>
            <a:ext cx="3778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00" y="4584737"/>
            <a:ext cx="3778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365" cy="9176146"/>
          </a:xfrm>
          <a:custGeom>
            <a:avLst/>
            <a:gdLst/>
            <a:ahLst/>
            <a:cxnLst/>
            <a:rect l="l" t="t" r="r" b="b"/>
            <a:pathLst>
              <a:path w="16255365" h="9144000">
                <a:moveTo>
                  <a:pt x="0" y="9144000"/>
                </a:moveTo>
                <a:lnTo>
                  <a:pt x="16255085" y="9144000"/>
                </a:lnTo>
                <a:lnTo>
                  <a:pt x="1625508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" y="3805923"/>
            <a:ext cx="16255365" cy="5338445"/>
          </a:xfrm>
          <a:custGeom>
            <a:avLst/>
            <a:gdLst/>
            <a:ahLst/>
            <a:cxnLst/>
            <a:rect l="l" t="t" r="r" b="b"/>
            <a:pathLst>
              <a:path w="16255365" h="5338445">
                <a:moveTo>
                  <a:pt x="0" y="0"/>
                </a:moveTo>
                <a:lnTo>
                  <a:pt x="0" y="5338076"/>
                </a:lnTo>
                <a:lnTo>
                  <a:pt x="16255085" y="5338076"/>
                </a:lnTo>
                <a:lnTo>
                  <a:pt x="16255085" y="3395967"/>
                </a:lnTo>
                <a:lnTo>
                  <a:pt x="0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0600" y="3125771"/>
            <a:ext cx="11722100" cy="4612640"/>
          </a:xfrm>
          <a:custGeom>
            <a:avLst/>
            <a:gdLst/>
            <a:ahLst/>
            <a:cxnLst/>
            <a:rect l="l" t="t" r="r" b="b"/>
            <a:pathLst>
              <a:path w="11722100" h="4612640">
                <a:moveTo>
                  <a:pt x="11722049" y="4612182"/>
                </a:moveTo>
                <a:lnTo>
                  <a:pt x="0" y="4612182"/>
                </a:lnTo>
                <a:lnTo>
                  <a:pt x="0" y="0"/>
                </a:lnTo>
                <a:lnTo>
                  <a:pt x="11722049" y="0"/>
                </a:lnTo>
                <a:lnTo>
                  <a:pt x="11722049" y="4612182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18393" y="599033"/>
            <a:ext cx="2073910" cy="1497330"/>
          </a:xfrm>
          <a:custGeom>
            <a:avLst/>
            <a:gdLst/>
            <a:ahLst/>
            <a:cxnLst/>
            <a:rect l="l" t="t" r="r" b="b"/>
            <a:pathLst>
              <a:path w="2073909" h="1497330">
                <a:moveTo>
                  <a:pt x="1525955" y="0"/>
                </a:moveTo>
                <a:lnTo>
                  <a:pt x="0" y="1496987"/>
                </a:lnTo>
                <a:lnTo>
                  <a:pt x="2073744" y="954582"/>
                </a:lnTo>
                <a:lnTo>
                  <a:pt x="1525955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199560"/>
            <a:ext cx="1435735" cy="2868930"/>
          </a:xfrm>
          <a:custGeom>
            <a:avLst/>
            <a:gdLst/>
            <a:ahLst/>
            <a:cxnLst/>
            <a:rect l="l" t="t" r="r" b="b"/>
            <a:pathLst>
              <a:path w="1435735" h="2868929">
                <a:moveTo>
                  <a:pt x="920" y="0"/>
                </a:moveTo>
                <a:lnTo>
                  <a:pt x="0" y="15"/>
                </a:lnTo>
                <a:lnTo>
                  <a:pt x="0" y="2868762"/>
                </a:lnTo>
                <a:lnTo>
                  <a:pt x="920" y="2868777"/>
                </a:lnTo>
                <a:lnTo>
                  <a:pt x="49230" y="2867979"/>
                </a:lnTo>
                <a:lnTo>
                  <a:pt x="97140" y="2865601"/>
                </a:lnTo>
                <a:lnTo>
                  <a:pt x="144625" y="2861668"/>
                </a:lnTo>
                <a:lnTo>
                  <a:pt x="191659" y="2856206"/>
                </a:lnTo>
                <a:lnTo>
                  <a:pt x="238219" y="2849240"/>
                </a:lnTo>
                <a:lnTo>
                  <a:pt x="284278" y="2840794"/>
                </a:lnTo>
                <a:lnTo>
                  <a:pt x="329811" y="2830894"/>
                </a:lnTo>
                <a:lnTo>
                  <a:pt x="374795" y="2819565"/>
                </a:lnTo>
                <a:lnTo>
                  <a:pt x="419202" y="2806832"/>
                </a:lnTo>
                <a:lnTo>
                  <a:pt x="463009" y="2792720"/>
                </a:lnTo>
                <a:lnTo>
                  <a:pt x="506190" y="2777255"/>
                </a:lnTo>
                <a:lnTo>
                  <a:pt x="548720" y="2760460"/>
                </a:lnTo>
                <a:lnTo>
                  <a:pt x="590574" y="2742362"/>
                </a:lnTo>
                <a:lnTo>
                  <a:pt x="631727" y="2722986"/>
                </a:lnTo>
                <a:lnTo>
                  <a:pt x="672153" y="2702356"/>
                </a:lnTo>
                <a:lnTo>
                  <a:pt x="711829" y="2680498"/>
                </a:lnTo>
                <a:lnTo>
                  <a:pt x="750727" y="2657436"/>
                </a:lnTo>
                <a:lnTo>
                  <a:pt x="788825" y="2633197"/>
                </a:lnTo>
                <a:lnTo>
                  <a:pt x="826095" y="2607804"/>
                </a:lnTo>
                <a:lnTo>
                  <a:pt x="862514" y="2581284"/>
                </a:lnTo>
                <a:lnTo>
                  <a:pt x="898056" y="2553661"/>
                </a:lnTo>
                <a:lnTo>
                  <a:pt x="932696" y="2524960"/>
                </a:lnTo>
                <a:lnTo>
                  <a:pt x="966409" y="2495207"/>
                </a:lnTo>
                <a:lnTo>
                  <a:pt x="999170" y="2464426"/>
                </a:lnTo>
                <a:lnTo>
                  <a:pt x="1030953" y="2432643"/>
                </a:lnTo>
                <a:lnTo>
                  <a:pt x="1061734" y="2399882"/>
                </a:lnTo>
                <a:lnTo>
                  <a:pt x="1091488" y="2366169"/>
                </a:lnTo>
                <a:lnTo>
                  <a:pt x="1120189" y="2331529"/>
                </a:lnTo>
                <a:lnTo>
                  <a:pt x="1147812" y="2295987"/>
                </a:lnTo>
                <a:lnTo>
                  <a:pt x="1174333" y="2259569"/>
                </a:lnTo>
                <a:lnTo>
                  <a:pt x="1199726" y="2222298"/>
                </a:lnTo>
                <a:lnTo>
                  <a:pt x="1223965" y="2184201"/>
                </a:lnTo>
                <a:lnTo>
                  <a:pt x="1247027" y="2145302"/>
                </a:lnTo>
                <a:lnTo>
                  <a:pt x="1268885" y="2105627"/>
                </a:lnTo>
                <a:lnTo>
                  <a:pt x="1289516" y="2065200"/>
                </a:lnTo>
                <a:lnTo>
                  <a:pt x="1308892" y="2024047"/>
                </a:lnTo>
                <a:lnTo>
                  <a:pt x="1326991" y="1982193"/>
                </a:lnTo>
                <a:lnTo>
                  <a:pt x="1343785" y="1939663"/>
                </a:lnTo>
                <a:lnTo>
                  <a:pt x="1359251" y="1896482"/>
                </a:lnTo>
                <a:lnTo>
                  <a:pt x="1373363" y="1852675"/>
                </a:lnTo>
                <a:lnTo>
                  <a:pt x="1386096" y="1808267"/>
                </a:lnTo>
                <a:lnTo>
                  <a:pt x="1397426" y="1763283"/>
                </a:lnTo>
                <a:lnTo>
                  <a:pt x="1407326" y="1717749"/>
                </a:lnTo>
                <a:lnTo>
                  <a:pt x="1415772" y="1671690"/>
                </a:lnTo>
                <a:lnTo>
                  <a:pt x="1422738" y="1625130"/>
                </a:lnTo>
                <a:lnTo>
                  <a:pt x="1428200" y="1578095"/>
                </a:lnTo>
                <a:lnTo>
                  <a:pt x="1432133" y="1530609"/>
                </a:lnTo>
                <a:lnTo>
                  <a:pt x="1434511" y="1482699"/>
                </a:lnTo>
                <a:lnTo>
                  <a:pt x="1435309" y="1434388"/>
                </a:lnTo>
                <a:lnTo>
                  <a:pt x="1434511" y="1386078"/>
                </a:lnTo>
                <a:lnTo>
                  <a:pt x="1432133" y="1338167"/>
                </a:lnTo>
                <a:lnTo>
                  <a:pt x="1428200" y="1290682"/>
                </a:lnTo>
                <a:lnTo>
                  <a:pt x="1422738" y="1243647"/>
                </a:lnTo>
                <a:lnTo>
                  <a:pt x="1415772" y="1197087"/>
                </a:lnTo>
                <a:lnTo>
                  <a:pt x="1407326" y="1151027"/>
                </a:lnTo>
                <a:lnTo>
                  <a:pt x="1397426" y="1105493"/>
                </a:lnTo>
                <a:lnTo>
                  <a:pt x="1386096" y="1060510"/>
                </a:lnTo>
                <a:lnTo>
                  <a:pt x="1373363" y="1016102"/>
                </a:lnTo>
                <a:lnTo>
                  <a:pt x="1359251" y="972295"/>
                </a:lnTo>
                <a:lnTo>
                  <a:pt x="1343785" y="929114"/>
                </a:lnTo>
                <a:lnTo>
                  <a:pt x="1326991" y="886583"/>
                </a:lnTo>
                <a:lnTo>
                  <a:pt x="1308892" y="844729"/>
                </a:lnTo>
                <a:lnTo>
                  <a:pt x="1289516" y="803576"/>
                </a:lnTo>
                <a:lnTo>
                  <a:pt x="1268885" y="763150"/>
                </a:lnTo>
                <a:lnTo>
                  <a:pt x="1247027" y="723474"/>
                </a:lnTo>
                <a:lnTo>
                  <a:pt x="1223965" y="684576"/>
                </a:lnTo>
                <a:lnTo>
                  <a:pt x="1199726" y="646478"/>
                </a:lnTo>
                <a:lnTo>
                  <a:pt x="1174333" y="609208"/>
                </a:lnTo>
                <a:lnTo>
                  <a:pt x="1147812" y="572789"/>
                </a:lnTo>
                <a:lnTo>
                  <a:pt x="1120189" y="537247"/>
                </a:lnTo>
                <a:lnTo>
                  <a:pt x="1091488" y="502607"/>
                </a:lnTo>
                <a:lnTo>
                  <a:pt x="1061734" y="468895"/>
                </a:lnTo>
                <a:lnTo>
                  <a:pt x="1030953" y="436134"/>
                </a:lnTo>
                <a:lnTo>
                  <a:pt x="999170" y="404351"/>
                </a:lnTo>
                <a:lnTo>
                  <a:pt x="966409" y="373570"/>
                </a:lnTo>
                <a:lnTo>
                  <a:pt x="932696" y="343816"/>
                </a:lnTo>
                <a:lnTo>
                  <a:pt x="898056" y="315116"/>
                </a:lnTo>
                <a:lnTo>
                  <a:pt x="862514" y="287492"/>
                </a:lnTo>
                <a:lnTo>
                  <a:pt x="826095" y="260972"/>
                </a:lnTo>
                <a:lnTo>
                  <a:pt x="788825" y="235580"/>
                </a:lnTo>
                <a:lnTo>
                  <a:pt x="750727" y="211340"/>
                </a:lnTo>
                <a:lnTo>
                  <a:pt x="711829" y="188279"/>
                </a:lnTo>
                <a:lnTo>
                  <a:pt x="672153" y="166421"/>
                </a:lnTo>
                <a:lnTo>
                  <a:pt x="631727" y="145791"/>
                </a:lnTo>
                <a:lnTo>
                  <a:pt x="590574" y="126414"/>
                </a:lnTo>
                <a:lnTo>
                  <a:pt x="548720" y="108316"/>
                </a:lnTo>
                <a:lnTo>
                  <a:pt x="506190" y="91522"/>
                </a:lnTo>
                <a:lnTo>
                  <a:pt x="463009" y="76056"/>
                </a:lnTo>
                <a:lnTo>
                  <a:pt x="419202" y="61944"/>
                </a:lnTo>
                <a:lnTo>
                  <a:pt x="374795" y="49211"/>
                </a:lnTo>
                <a:lnTo>
                  <a:pt x="329811" y="37882"/>
                </a:lnTo>
                <a:lnTo>
                  <a:pt x="284278" y="27982"/>
                </a:lnTo>
                <a:lnTo>
                  <a:pt x="238219" y="19537"/>
                </a:lnTo>
                <a:lnTo>
                  <a:pt x="191659" y="12570"/>
                </a:lnTo>
                <a:lnTo>
                  <a:pt x="144625" y="7108"/>
                </a:lnTo>
                <a:lnTo>
                  <a:pt x="97140" y="3176"/>
                </a:lnTo>
                <a:lnTo>
                  <a:pt x="49230" y="798"/>
                </a:lnTo>
                <a:lnTo>
                  <a:pt x="920" y="0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56703" y="5106898"/>
            <a:ext cx="830580" cy="830580"/>
          </a:xfrm>
          <a:custGeom>
            <a:avLst/>
            <a:gdLst/>
            <a:ahLst/>
            <a:cxnLst/>
            <a:rect l="l" t="t" r="r" b="b"/>
            <a:pathLst>
              <a:path w="830580" h="830579">
                <a:moveTo>
                  <a:pt x="830249" y="830237"/>
                </a:moveTo>
                <a:lnTo>
                  <a:pt x="0" y="830237"/>
                </a:lnTo>
                <a:lnTo>
                  <a:pt x="0" y="0"/>
                </a:lnTo>
                <a:lnTo>
                  <a:pt x="830249" y="0"/>
                </a:lnTo>
                <a:lnTo>
                  <a:pt x="830249" y="830237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Группа 25"/>
          <p:cNvGrpSpPr/>
          <p:nvPr/>
        </p:nvGrpSpPr>
        <p:grpSpPr>
          <a:xfrm>
            <a:off x="3175635" y="1985135"/>
            <a:ext cx="380365" cy="389255"/>
            <a:chOff x="3099872" y="2621001"/>
            <a:chExt cx="380365" cy="389255"/>
          </a:xfrm>
        </p:grpSpPr>
        <p:sp>
          <p:nvSpPr>
            <p:cNvPr id="8" name="object 8"/>
            <p:cNvSpPr/>
            <p:nvPr/>
          </p:nvSpPr>
          <p:spPr>
            <a:xfrm>
              <a:off x="3173097" y="2694517"/>
              <a:ext cx="242069" cy="24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9872" y="2621001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16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74" y="388475"/>
                  </a:lnTo>
                  <a:lnTo>
                    <a:pt x="194126" y="389032"/>
                  </a:lnTo>
                  <a:lnTo>
                    <a:pt x="242667" y="382851"/>
                  </a:lnTo>
                  <a:lnTo>
                    <a:pt x="287671" y="365052"/>
                  </a:lnTo>
                  <a:lnTo>
                    <a:pt x="324939" y="338228"/>
                  </a:lnTo>
                  <a:lnTo>
                    <a:pt x="196282" y="338228"/>
                  </a:lnTo>
                  <a:lnTo>
                    <a:pt x="150705" y="331476"/>
                  </a:lnTo>
                  <a:lnTo>
                    <a:pt x="109594" y="310709"/>
                  </a:lnTo>
                  <a:lnTo>
                    <a:pt x="78112" y="279241"/>
                  </a:lnTo>
                  <a:lnTo>
                    <a:pt x="57814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1" y="101384"/>
                  </a:lnTo>
                  <a:lnTo>
                    <a:pt x="127997" y="66338"/>
                  </a:lnTo>
                  <a:lnTo>
                    <a:pt x="181966" y="50647"/>
                  </a:lnTo>
                  <a:lnTo>
                    <a:pt x="239799" y="50647"/>
                  </a:lnTo>
                  <a:lnTo>
                    <a:pt x="253169" y="8515"/>
                  </a:lnTo>
                  <a:lnTo>
                    <a:pt x="215527" y="502"/>
                  </a:lnTo>
                  <a:lnTo>
                    <a:pt x="177616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5" y="310372"/>
                  </a:lnTo>
                  <a:lnTo>
                    <a:pt x="240152" y="330674"/>
                  </a:lnTo>
                  <a:lnTo>
                    <a:pt x="196282" y="338228"/>
                  </a:lnTo>
                  <a:lnTo>
                    <a:pt x="324939" y="338228"/>
                  </a:lnTo>
                  <a:lnTo>
                    <a:pt x="326989" y="336752"/>
                  </a:lnTo>
                  <a:lnTo>
                    <a:pt x="358466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799" y="50647"/>
                  </a:moveTo>
                  <a:lnTo>
                    <a:pt x="181966" y="50647"/>
                  </a:lnTo>
                  <a:lnTo>
                    <a:pt x="209990" y="51018"/>
                  </a:lnTo>
                  <a:lnTo>
                    <a:pt x="237802" y="56940"/>
                  </a:lnTo>
                  <a:lnTo>
                    <a:pt x="239799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175635" y="3146897"/>
            <a:ext cx="380365" cy="389255"/>
            <a:chOff x="3099872" y="3219128"/>
            <a:chExt cx="380365" cy="389255"/>
          </a:xfrm>
        </p:grpSpPr>
        <p:sp>
          <p:nvSpPr>
            <p:cNvPr id="10" name="object 10"/>
            <p:cNvSpPr/>
            <p:nvPr/>
          </p:nvSpPr>
          <p:spPr>
            <a:xfrm>
              <a:off x="3173097" y="3292643"/>
              <a:ext cx="242069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9872" y="3219128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4">
                  <a:moveTo>
                    <a:pt x="177616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74" y="388475"/>
                  </a:lnTo>
                  <a:lnTo>
                    <a:pt x="194126" y="389032"/>
                  </a:lnTo>
                  <a:lnTo>
                    <a:pt x="242667" y="382851"/>
                  </a:lnTo>
                  <a:lnTo>
                    <a:pt x="287671" y="365052"/>
                  </a:lnTo>
                  <a:lnTo>
                    <a:pt x="324939" y="338228"/>
                  </a:lnTo>
                  <a:lnTo>
                    <a:pt x="196282" y="338228"/>
                  </a:lnTo>
                  <a:lnTo>
                    <a:pt x="150705" y="331476"/>
                  </a:lnTo>
                  <a:lnTo>
                    <a:pt x="109594" y="310709"/>
                  </a:lnTo>
                  <a:lnTo>
                    <a:pt x="78112" y="279241"/>
                  </a:lnTo>
                  <a:lnTo>
                    <a:pt x="57814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1" y="101384"/>
                  </a:lnTo>
                  <a:lnTo>
                    <a:pt x="127997" y="66338"/>
                  </a:lnTo>
                  <a:lnTo>
                    <a:pt x="181966" y="50647"/>
                  </a:lnTo>
                  <a:lnTo>
                    <a:pt x="239799" y="50647"/>
                  </a:lnTo>
                  <a:lnTo>
                    <a:pt x="253169" y="8515"/>
                  </a:lnTo>
                  <a:lnTo>
                    <a:pt x="215527" y="502"/>
                  </a:lnTo>
                  <a:lnTo>
                    <a:pt x="177616" y="0"/>
                  </a:lnTo>
                  <a:close/>
                </a:path>
                <a:path w="380364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5" y="310372"/>
                  </a:lnTo>
                  <a:lnTo>
                    <a:pt x="240152" y="330674"/>
                  </a:lnTo>
                  <a:lnTo>
                    <a:pt x="196282" y="338228"/>
                  </a:lnTo>
                  <a:lnTo>
                    <a:pt x="324939" y="338228"/>
                  </a:lnTo>
                  <a:lnTo>
                    <a:pt x="326989" y="336752"/>
                  </a:lnTo>
                  <a:lnTo>
                    <a:pt x="358466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4">
                  <a:moveTo>
                    <a:pt x="239799" y="50647"/>
                  </a:moveTo>
                  <a:lnTo>
                    <a:pt x="181966" y="50647"/>
                  </a:lnTo>
                  <a:lnTo>
                    <a:pt x="209990" y="51018"/>
                  </a:lnTo>
                  <a:lnTo>
                    <a:pt x="237802" y="56940"/>
                  </a:lnTo>
                  <a:lnTo>
                    <a:pt x="239799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175635" y="3886200"/>
            <a:ext cx="380365" cy="389255"/>
            <a:chOff x="3099872" y="3806628"/>
            <a:chExt cx="380365" cy="389255"/>
          </a:xfrm>
        </p:grpSpPr>
        <p:sp>
          <p:nvSpPr>
            <p:cNvPr id="12" name="object 12"/>
            <p:cNvSpPr/>
            <p:nvPr/>
          </p:nvSpPr>
          <p:spPr>
            <a:xfrm>
              <a:off x="3173097" y="3880143"/>
              <a:ext cx="242069" cy="24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9872" y="3806628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4">
                  <a:moveTo>
                    <a:pt x="177616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74" y="388475"/>
                  </a:lnTo>
                  <a:lnTo>
                    <a:pt x="194126" y="389032"/>
                  </a:lnTo>
                  <a:lnTo>
                    <a:pt x="242667" y="382851"/>
                  </a:lnTo>
                  <a:lnTo>
                    <a:pt x="287671" y="365052"/>
                  </a:lnTo>
                  <a:lnTo>
                    <a:pt x="324939" y="338228"/>
                  </a:lnTo>
                  <a:lnTo>
                    <a:pt x="196282" y="338228"/>
                  </a:lnTo>
                  <a:lnTo>
                    <a:pt x="150705" y="331476"/>
                  </a:lnTo>
                  <a:lnTo>
                    <a:pt x="109594" y="310709"/>
                  </a:lnTo>
                  <a:lnTo>
                    <a:pt x="78112" y="279241"/>
                  </a:lnTo>
                  <a:lnTo>
                    <a:pt x="57814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1" y="101384"/>
                  </a:lnTo>
                  <a:lnTo>
                    <a:pt x="127997" y="66338"/>
                  </a:lnTo>
                  <a:lnTo>
                    <a:pt x="181966" y="50647"/>
                  </a:lnTo>
                  <a:lnTo>
                    <a:pt x="239799" y="50647"/>
                  </a:lnTo>
                  <a:lnTo>
                    <a:pt x="253169" y="8515"/>
                  </a:lnTo>
                  <a:lnTo>
                    <a:pt x="215527" y="502"/>
                  </a:lnTo>
                  <a:lnTo>
                    <a:pt x="177616" y="0"/>
                  </a:lnTo>
                  <a:close/>
                </a:path>
                <a:path w="380364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5" y="310372"/>
                  </a:lnTo>
                  <a:lnTo>
                    <a:pt x="240152" y="330674"/>
                  </a:lnTo>
                  <a:lnTo>
                    <a:pt x="196282" y="338228"/>
                  </a:lnTo>
                  <a:lnTo>
                    <a:pt x="324939" y="338228"/>
                  </a:lnTo>
                  <a:lnTo>
                    <a:pt x="326989" y="336752"/>
                  </a:lnTo>
                  <a:lnTo>
                    <a:pt x="358466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4">
                  <a:moveTo>
                    <a:pt x="239799" y="50647"/>
                  </a:moveTo>
                  <a:lnTo>
                    <a:pt x="181966" y="50647"/>
                  </a:lnTo>
                  <a:lnTo>
                    <a:pt x="209990" y="51018"/>
                  </a:lnTo>
                  <a:lnTo>
                    <a:pt x="237802" y="56940"/>
                  </a:lnTo>
                  <a:lnTo>
                    <a:pt x="239799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138343" y="5715000"/>
            <a:ext cx="380365" cy="389255"/>
            <a:chOff x="3099872" y="5588721"/>
            <a:chExt cx="380365" cy="389255"/>
          </a:xfrm>
        </p:grpSpPr>
        <p:sp>
          <p:nvSpPr>
            <p:cNvPr id="18" name="object 18"/>
            <p:cNvSpPr/>
            <p:nvPr/>
          </p:nvSpPr>
          <p:spPr>
            <a:xfrm>
              <a:off x="3173097" y="5662236"/>
              <a:ext cx="242069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99872" y="5588721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4">
                  <a:moveTo>
                    <a:pt x="177616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74" y="388475"/>
                  </a:lnTo>
                  <a:lnTo>
                    <a:pt x="194126" y="389032"/>
                  </a:lnTo>
                  <a:lnTo>
                    <a:pt x="242667" y="382851"/>
                  </a:lnTo>
                  <a:lnTo>
                    <a:pt x="287671" y="365052"/>
                  </a:lnTo>
                  <a:lnTo>
                    <a:pt x="324939" y="338228"/>
                  </a:lnTo>
                  <a:lnTo>
                    <a:pt x="196282" y="338228"/>
                  </a:lnTo>
                  <a:lnTo>
                    <a:pt x="150705" y="331476"/>
                  </a:lnTo>
                  <a:lnTo>
                    <a:pt x="109594" y="310709"/>
                  </a:lnTo>
                  <a:lnTo>
                    <a:pt x="78112" y="279241"/>
                  </a:lnTo>
                  <a:lnTo>
                    <a:pt x="57814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1" y="101384"/>
                  </a:lnTo>
                  <a:lnTo>
                    <a:pt x="127997" y="66338"/>
                  </a:lnTo>
                  <a:lnTo>
                    <a:pt x="181966" y="50647"/>
                  </a:lnTo>
                  <a:lnTo>
                    <a:pt x="239799" y="50647"/>
                  </a:lnTo>
                  <a:lnTo>
                    <a:pt x="253169" y="8515"/>
                  </a:lnTo>
                  <a:lnTo>
                    <a:pt x="215527" y="502"/>
                  </a:lnTo>
                  <a:lnTo>
                    <a:pt x="177616" y="0"/>
                  </a:lnTo>
                  <a:close/>
                </a:path>
                <a:path w="380364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5" y="310372"/>
                  </a:lnTo>
                  <a:lnTo>
                    <a:pt x="240152" y="330674"/>
                  </a:lnTo>
                  <a:lnTo>
                    <a:pt x="196282" y="338228"/>
                  </a:lnTo>
                  <a:lnTo>
                    <a:pt x="324939" y="338228"/>
                  </a:lnTo>
                  <a:lnTo>
                    <a:pt x="326989" y="336752"/>
                  </a:lnTo>
                  <a:lnTo>
                    <a:pt x="358466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4">
                  <a:moveTo>
                    <a:pt x="239799" y="50647"/>
                  </a:moveTo>
                  <a:lnTo>
                    <a:pt x="181966" y="50647"/>
                  </a:lnTo>
                  <a:lnTo>
                    <a:pt x="209990" y="51018"/>
                  </a:lnTo>
                  <a:lnTo>
                    <a:pt x="237802" y="56940"/>
                  </a:lnTo>
                  <a:lnTo>
                    <a:pt x="239799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149345" y="6468745"/>
            <a:ext cx="380365" cy="389255"/>
            <a:chOff x="3099872" y="6168432"/>
            <a:chExt cx="380365" cy="389255"/>
          </a:xfrm>
        </p:grpSpPr>
        <p:sp>
          <p:nvSpPr>
            <p:cNvPr id="20" name="object 20"/>
            <p:cNvSpPr/>
            <p:nvPr/>
          </p:nvSpPr>
          <p:spPr>
            <a:xfrm>
              <a:off x="3173097" y="6241947"/>
              <a:ext cx="242069" cy="24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99872" y="6168432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4">
                  <a:moveTo>
                    <a:pt x="177616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74" y="388475"/>
                  </a:lnTo>
                  <a:lnTo>
                    <a:pt x="194126" y="389032"/>
                  </a:lnTo>
                  <a:lnTo>
                    <a:pt x="242667" y="382851"/>
                  </a:lnTo>
                  <a:lnTo>
                    <a:pt x="287671" y="365052"/>
                  </a:lnTo>
                  <a:lnTo>
                    <a:pt x="324939" y="338228"/>
                  </a:lnTo>
                  <a:lnTo>
                    <a:pt x="196282" y="338228"/>
                  </a:lnTo>
                  <a:lnTo>
                    <a:pt x="150705" y="331476"/>
                  </a:lnTo>
                  <a:lnTo>
                    <a:pt x="109594" y="310709"/>
                  </a:lnTo>
                  <a:lnTo>
                    <a:pt x="78112" y="279241"/>
                  </a:lnTo>
                  <a:lnTo>
                    <a:pt x="57814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1" y="101384"/>
                  </a:lnTo>
                  <a:lnTo>
                    <a:pt x="127997" y="66338"/>
                  </a:lnTo>
                  <a:lnTo>
                    <a:pt x="181966" y="50647"/>
                  </a:lnTo>
                  <a:lnTo>
                    <a:pt x="239799" y="50647"/>
                  </a:lnTo>
                  <a:lnTo>
                    <a:pt x="253169" y="8515"/>
                  </a:lnTo>
                  <a:lnTo>
                    <a:pt x="215527" y="502"/>
                  </a:lnTo>
                  <a:lnTo>
                    <a:pt x="177616" y="0"/>
                  </a:lnTo>
                  <a:close/>
                </a:path>
                <a:path w="380364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5" y="310372"/>
                  </a:lnTo>
                  <a:lnTo>
                    <a:pt x="240152" y="330674"/>
                  </a:lnTo>
                  <a:lnTo>
                    <a:pt x="196282" y="338228"/>
                  </a:lnTo>
                  <a:lnTo>
                    <a:pt x="324939" y="338228"/>
                  </a:lnTo>
                  <a:lnTo>
                    <a:pt x="326989" y="336752"/>
                  </a:lnTo>
                  <a:lnTo>
                    <a:pt x="358466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4">
                  <a:moveTo>
                    <a:pt x="239799" y="50647"/>
                  </a:moveTo>
                  <a:lnTo>
                    <a:pt x="181966" y="50647"/>
                  </a:lnTo>
                  <a:lnTo>
                    <a:pt x="209990" y="51018"/>
                  </a:lnTo>
                  <a:lnTo>
                    <a:pt x="237802" y="56940"/>
                  </a:lnTo>
                  <a:lnTo>
                    <a:pt x="239799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10862" y="1984070"/>
            <a:ext cx="9803538" cy="4865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sz="2300" spc="-5" dirty="0">
                <a:solidFill>
                  <a:srgbClr val="18161C"/>
                </a:solidFill>
                <a:latin typeface="Book Antiqua"/>
                <a:cs typeface="Book Antiqua"/>
              </a:rPr>
              <a:t>Over </a:t>
            </a:r>
            <a:r>
              <a:rPr sz="2300" dirty="0">
                <a:solidFill>
                  <a:srgbClr val="18161C"/>
                </a:solidFill>
                <a:latin typeface="Book Antiqua"/>
                <a:cs typeface="Book Antiqua"/>
              </a:rPr>
              <a:t>1 </a:t>
            </a:r>
            <a:r>
              <a:rPr lang="en-US" sz="2300" dirty="0" smtClean="0">
                <a:solidFill>
                  <a:srgbClr val="18161C"/>
                </a:solidFill>
                <a:latin typeface="Book Antiqua"/>
                <a:cs typeface="Book Antiqua"/>
              </a:rPr>
              <a:t>5</a:t>
            </a:r>
            <a:r>
              <a:rPr sz="2300" dirty="0" smtClean="0">
                <a:solidFill>
                  <a:srgbClr val="18161C"/>
                </a:solidFill>
                <a:latin typeface="Book Antiqua"/>
                <a:cs typeface="Book Antiqua"/>
              </a:rPr>
              <a:t>00 </a:t>
            </a:r>
            <a:r>
              <a:rPr sz="2300" spc="-5" dirty="0">
                <a:solidFill>
                  <a:srgbClr val="18161C"/>
                </a:solidFill>
                <a:latin typeface="Book Antiqua"/>
                <a:cs typeface="Book Antiqua"/>
              </a:rPr>
              <a:t>international </a:t>
            </a:r>
            <a:r>
              <a:rPr sz="2300" dirty="0">
                <a:solidFill>
                  <a:srgbClr val="18161C"/>
                </a:solidFill>
                <a:latin typeface="Book Antiqua"/>
                <a:cs typeface="Book Antiqua"/>
              </a:rPr>
              <a:t>students from </a:t>
            </a:r>
            <a:r>
              <a:rPr sz="2300" dirty="0" smtClean="0">
                <a:solidFill>
                  <a:srgbClr val="18161C"/>
                </a:solidFill>
                <a:latin typeface="Book Antiqua"/>
                <a:cs typeface="Book Antiqua"/>
              </a:rPr>
              <a:t>6</a:t>
            </a:r>
            <a:r>
              <a:rPr lang="en-US" sz="2300" dirty="0" smtClean="0">
                <a:solidFill>
                  <a:srgbClr val="18161C"/>
                </a:solidFill>
                <a:latin typeface="Book Antiqua"/>
                <a:cs typeface="Book Antiqua"/>
              </a:rPr>
              <a:t>4</a:t>
            </a:r>
            <a:r>
              <a:rPr sz="2300" dirty="0" smtClean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18161C"/>
                </a:solidFill>
                <a:latin typeface="Book Antiqua"/>
                <a:cs typeface="Book Antiqua"/>
              </a:rPr>
              <a:t>different</a:t>
            </a:r>
            <a:r>
              <a:rPr sz="2300" spc="-55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18161C"/>
                </a:solidFill>
                <a:latin typeface="Book Antiqua"/>
                <a:cs typeface="Book Antiqua"/>
              </a:rPr>
              <a:t>countries</a:t>
            </a:r>
            <a:endParaRPr sz="2300" dirty="0">
              <a:latin typeface="Book Antiqua"/>
              <a:cs typeface="Book Antiqua"/>
            </a:endParaRPr>
          </a:p>
          <a:p>
            <a:pPr marL="12700" marR="5080">
              <a:lnSpc>
                <a:spcPct val="171000"/>
              </a:lnSpc>
              <a:spcAft>
                <a:spcPts val="600"/>
              </a:spcAft>
            </a:pPr>
            <a:r>
              <a:rPr lang="en-US" sz="23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Pre-University Training Faculty </a:t>
            </a:r>
            <a:r>
              <a:rPr sz="2300" dirty="0" smtClean="0">
                <a:solidFill>
                  <a:srgbClr val="18161C"/>
                </a:solidFill>
                <a:latin typeface="Book Antiqua"/>
                <a:cs typeface="Book Antiqua"/>
              </a:rPr>
              <a:t>for </a:t>
            </a:r>
            <a:r>
              <a:rPr sz="2300" spc="-5" dirty="0">
                <a:solidFill>
                  <a:srgbClr val="18161C"/>
                </a:solidFill>
                <a:latin typeface="Book Antiqua"/>
                <a:cs typeface="Book Antiqua"/>
              </a:rPr>
              <a:t>initial training </a:t>
            </a:r>
            <a:r>
              <a:rPr sz="2300" dirty="0">
                <a:solidFill>
                  <a:srgbClr val="18161C"/>
                </a:solidFill>
                <a:latin typeface="Book Antiqua"/>
                <a:cs typeface="Book Antiqua"/>
              </a:rPr>
              <a:t>of foreign </a:t>
            </a:r>
            <a:r>
              <a:rPr sz="2300" spc="-5" dirty="0">
                <a:solidFill>
                  <a:srgbClr val="18161C"/>
                </a:solidFill>
                <a:latin typeface="Book Antiqua"/>
                <a:cs typeface="Book Antiqua"/>
              </a:rPr>
              <a:t>natioinals  </a:t>
            </a:r>
            <a:r>
              <a:rPr sz="2300" dirty="0">
                <a:solidFill>
                  <a:srgbClr val="18161C"/>
                </a:solidFill>
                <a:latin typeface="Book Antiqua"/>
                <a:cs typeface="Book Antiqua"/>
              </a:rPr>
              <a:t>Russian </a:t>
            </a:r>
            <a:r>
              <a:rPr sz="23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language</a:t>
            </a:r>
            <a:r>
              <a:rPr lang="en-US" sz="2300" dirty="0" smtClean="0">
                <a:solidFill>
                  <a:srgbClr val="18161C"/>
                </a:solidFill>
                <a:latin typeface="Book Antiqua"/>
                <a:cs typeface="Book Antiqua"/>
              </a:rPr>
              <a:t> &amp; professional definitions courses</a:t>
            </a:r>
          </a:p>
          <a:p>
            <a:pPr marL="12700" marR="5080">
              <a:lnSpc>
                <a:spcPct val="171000"/>
              </a:lnSpc>
              <a:spcAft>
                <a:spcPts val="600"/>
              </a:spcAft>
            </a:pPr>
            <a:r>
              <a:rPr lang="en-US" sz="2300" dirty="0" smtClean="0">
                <a:solidFill>
                  <a:srgbClr val="18161C"/>
                </a:solidFill>
                <a:latin typeface="Book Antiqua"/>
                <a:cs typeface="Book Antiqua"/>
              </a:rPr>
              <a:t>International </a:t>
            </a:r>
            <a:r>
              <a:rPr lang="en-US" sz="2300" dirty="0">
                <a:solidFill>
                  <a:srgbClr val="18161C"/>
                </a:solidFill>
                <a:latin typeface="Book Antiqua"/>
                <a:cs typeface="Book Antiqua"/>
              </a:rPr>
              <a:t>Office facilitates academic activities and social </a:t>
            </a:r>
            <a:r>
              <a:rPr lang="en-US" sz="2300" dirty="0" smtClean="0">
                <a:solidFill>
                  <a:srgbClr val="18161C"/>
                </a:solidFill>
                <a:latin typeface="Book Antiqua"/>
                <a:cs typeface="Book Antiqua"/>
              </a:rPr>
              <a:t>adaptation </a:t>
            </a:r>
            <a:r>
              <a:rPr lang="en-US" sz="2300" dirty="0">
                <a:solidFill>
                  <a:srgbClr val="18161C"/>
                </a:solidFill>
                <a:latin typeface="Book Antiqua"/>
                <a:cs typeface="Book Antiqua"/>
              </a:rPr>
              <a:t>of </a:t>
            </a:r>
            <a:r>
              <a:rPr lang="en-US" sz="2300" dirty="0" smtClean="0">
                <a:solidFill>
                  <a:srgbClr val="18161C"/>
                </a:solidFill>
                <a:latin typeface="Book Antiqua"/>
                <a:cs typeface="Book Antiqua"/>
              </a:rPr>
              <a:t>international students</a:t>
            </a:r>
            <a:endParaRPr lang="en-US" sz="2300" dirty="0">
              <a:solidFill>
                <a:srgbClr val="18161C"/>
              </a:solidFill>
              <a:latin typeface="Book Antiqua"/>
              <a:cs typeface="Book Antiqua"/>
            </a:endParaRPr>
          </a:p>
          <a:p>
            <a:pPr marL="12700" marR="5080" algn="ctr">
              <a:lnSpc>
                <a:spcPct val="171000"/>
              </a:lnSpc>
            </a:pPr>
            <a:r>
              <a:rPr lang="en-US" sz="2400" b="1" dirty="0" smtClean="0">
                <a:latin typeface="Book Antiqua"/>
                <a:cs typeface="Book Antiqua"/>
              </a:rPr>
              <a:t>Mobilization of leading foreign experts to join the </a:t>
            </a:r>
            <a:r>
              <a:rPr lang="en-US" sz="2400" b="1" i="1" dirty="0" smtClean="0">
                <a:latin typeface="Book Antiqua"/>
                <a:cs typeface="Book Antiqua"/>
              </a:rPr>
              <a:t>FinU</a:t>
            </a:r>
            <a:endParaRPr sz="2300" b="1" i="1" dirty="0">
              <a:latin typeface="Book Antiqua"/>
              <a:cs typeface="Book Antiqua"/>
            </a:endParaRPr>
          </a:p>
          <a:p>
            <a:pPr marL="12700" marR="1150620">
              <a:lnSpc>
                <a:spcPct val="171000"/>
              </a:lnSpc>
            </a:pPr>
            <a:r>
              <a:rPr sz="2300" i="1" dirty="0" smtClean="0">
                <a:solidFill>
                  <a:srgbClr val="18161C"/>
                </a:solidFill>
                <a:latin typeface="Book Antiqua"/>
                <a:cs typeface="Book Antiqua"/>
              </a:rPr>
              <a:t>International </a:t>
            </a:r>
            <a:r>
              <a:rPr sz="2300" i="1" dirty="0">
                <a:solidFill>
                  <a:srgbClr val="18161C"/>
                </a:solidFill>
                <a:latin typeface="Book Antiqua"/>
                <a:cs typeface="Book Antiqua"/>
              </a:rPr>
              <a:t>Professor </a:t>
            </a:r>
            <a:r>
              <a:rPr sz="2300" dirty="0">
                <a:solidFill>
                  <a:srgbClr val="18161C"/>
                </a:solidFill>
                <a:latin typeface="Book Antiqua"/>
                <a:cs typeface="Book Antiqua"/>
              </a:rPr>
              <a:t>Program –</a:t>
            </a:r>
            <a:r>
              <a:rPr sz="2300" spc="-20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300" i="1" spc="-5" dirty="0" err="1" smtClean="0">
                <a:solidFill>
                  <a:srgbClr val="18161C"/>
                </a:solidFill>
                <a:latin typeface="Book Antiqua"/>
                <a:cs typeface="Book Antiqua"/>
              </a:rPr>
              <a:t>InterProfP</a:t>
            </a:r>
            <a:r>
              <a:rPr lang="en-US" sz="2300" i="1" spc="-5" dirty="0" err="1" smtClean="0">
                <a:solidFill>
                  <a:srgbClr val="18161C"/>
                </a:solidFill>
                <a:latin typeface="Book Antiqua"/>
                <a:cs typeface="Book Antiqua"/>
              </a:rPr>
              <a:t>r</a:t>
            </a:r>
            <a:r>
              <a:rPr sz="2300" i="1" spc="-5" dirty="0" err="1" smtClean="0">
                <a:solidFill>
                  <a:srgbClr val="18161C"/>
                </a:solidFill>
                <a:latin typeface="Book Antiqua"/>
                <a:cs typeface="Book Antiqua"/>
              </a:rPr>
              <a:t>oject</a:t>
            </a:r>
            <a:endParaRPr sz="23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2300" i="1" dirty="0">
                <a:solidFill>
                  <a:srgbClr val="18161C"/>
                </a:solidFill>
                <a:latin typeface="Book Antiqua"/>
                <a:cs typeface="Book Antiqua"/>
              </a:rPr>
              <a:t>Visiting Professor </a:t>
            </a:r>
            <a:r>
              <a:rPr sz="2300" dirty="0" smtClean="0">
                <a:solidFill>
                  <a:srgbClr val="18161C"/>
                </a:solidFill>
                <a:latin typeface="Book Antiqua"/>
                <a:cs typeface="Book Antiqua"/>
              </a:rPr>
              <a:t>Program</a:t>
            </a:r>
            <a:endParaRPr sz="2300" dirty="0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63084" y="670904"/>
            <a:ext cx="102800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INTERNATIONAL </a:t>
            </a:r>
            <a:r>
              <a:rPr dirty="0" smtClean="0"/>
              <a:t>STUDENTS</a:t>
            </a:r>
            <a:endParaRPr spc="-5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2581576"/>
            <a:ext cx="3778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381000"/>
            <a:ext cx="9458325" cy="6446120"/>
          </a:xfrm>
          <a:prstGeom prst="rect">
            <a:avLst/>
          </a:prstGeom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9347200" y="393700"/>
            <a:ext cx="8253101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PARTNER UNIVERSITIES MAP</a:t>
            </a:r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46" y="5759143"/>
            <a:ext cx="2373077" cy="1739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69" y="5887595"/>
            <a:ext cx="1610675" cy="1610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r="15071"/>
          <a:stretch/>
        </p:blipFill>
        <p:spPr>
          <a:xfrm>
            <a:off x="508000" y="3658066"/>
            <a:ext cx="3200400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831" y="6571943"/>
            <a:ext cx="2550894" cy="29530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0" y="5766808"/>
            <a:ext cx="1610270" cy="16102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1" y="2015534"/>
            <a:ext cx="2489526" cy="14522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38" y="3534241"/>
            <a:ext cx="2095500" cy="2095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22" y="369004"/>
            <a:ext cx="3130920" cy="1565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17" y="2088858"/>
            <a:ext cx="3174603" cy="12698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7" y="7712853"/>
            <a:ext cx="3267797" cy="10642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6919633"/>
            <a:ext cx="3429000" cy="9295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67" y="7941727"/>
            <a:ext cx="4028802" cy="10230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r="6127"/>
          <a:stretch/>
        </p:blipFill>
        <p:spPr>
          <a:xfrm>
            <a:off x="3670755" y="7712853"/>
            <a:ext cx="2209801" cy="11155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0" y="109725"/>
            <a:ext cx="1704065" cy="17155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11" y="7111595"/>
            <a:ext cx="2977429" cy="18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5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0" y="0"/>
            <a:ext cx="16249650" cy="9144000"/>
          </a:xfrm>
          <a:custGeom>
            <a:avLst/>
            <a:gdLst/>
            <a:ahLst/>
            <a:cxnLst/>
            <a:rect l="l" t="t" r="r" b="b"/>
            <a:pathLst>
              <a:path w="16249650" h="9144000">
                <a:moveTo>
                  <a:pt x="0" y="9144000"/>
                </a:moveTo>
                <a:lnTo>
                  <a:pt x="16249269" y="9144000"/>
                </a:lnTo>
                <a:lnTo>
                  <a:pt x="16249269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901" y="670904"/>
            <a:ext cx="796226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>
                <a:solidFill>
                  <a:schemeClr val="tx1"/>
                </a:solidFill>
              </a:rPr>
              <a:t>INTERNATIONAL PROJECTS:</a:t>
            </a:r>
            <a:br>
              <a:rPr lang="en-US" spc="-5" dirty="0" smtClean="0">
                <a:solidFill>
                  <a:schemeClr val="tx1"/>
                </a:solidFill>
              </a:rPr>
            </a:br>
            <a:r>
              <a:rPr lang="en-US" spc="-5" dirty="0" smtClean="0">
                <a:solidFill>
                  <a:schemeClr val="tx1"/>
                </a:solidFill>
              </a:rPr>
              <a:t>best practices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63" y="4329231"/>
            <a:ext cx="16247744" cy="4815205"/>
          </a:xfrm>
          <a:custGeom>
            <a:avLst/>
            <a:gdLst/>
            <a:ahLst/>
            <a:cxnLst/>
            <a:rect l="l" t="t" r="r" b="b"/>
            <a:pathLst>
              <a:path w="16247744" h="4815205">
                <a:moveTo>
                  <a:pt x="16247732" y="0"/>
                </a:moveTo>
                <a:lnTo>
                  <a:pt x="0" y="3060788"/>
                </a:lnTo>
                <a:lnTo>
                  <a:pt x="0" y="4814773"/>
                </a:lnTo>
                <a:lnTo>
                  <a:pt x="16247732" y="4814773"/>
                </a:lnTo>
                <a:lnTo>
                  <a:pt x="16247732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0600" y="3016172"/>
            <a:ext cx="11038268" cy="5212746"/>
          </a:xfrm>
          <a:custGeom>
            <a:avLst/>
            <a:gdLst/>
            <a:ahLst/>
            <a:cxnLst/>
            <a:rect l="l" t="t" r="r" b="b"/>
            <a:pathLst>
              <a:path w="10401300" h="4740909">
                <a:moveTo>
                  <a:pt x="10401274" y="4740503"/>
                </a:moveTo>
                <a:lnTo>
                  <a:pt x="0" y="4740503"/>
                </a:lnTo>
                <a:lnTo>
                  <a:pt x="0" y="0"/>
                </a:lnTo>
                <a:lnTo>
                  <a:pt x="10401274" y="0"/>
                </a:lnTo>
                <a:lnTo>
                  <a:pt x="10401274" y="4740503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39238" y="1102706"/>
            <a:ext cx="2180590" cy="3225165"/>
          </a:xfrm>
          <a:custGeom>
            <a:avLst/>
            <a:gdLst/>
            <a:ahLst/>
            <a:cxnLst/>
            <a:rect l="l" t="t" r="r" b="b"/>
            <a:pathLst>
              <a:path w="2180590" h="3225165">
                <a:moveTo>
                  <a:pt x="1088618" y="0"/>
                </a:moveTo>
                <a:lnTo>
                  <a:pt x="0" y="3224974"/>
                </a:lnTo>
                <a:lnTo>
                  <a:pt x="2180564" y="2080514"/>
                </a:lnTo>
                <a:lnTo>
                  <a:pt x="1088618" y="0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370525"/>
            <a:ext cx="821690" cy="1101725"/>
          </a:xfrm>
          <a:custGeom>
            <a:avLst/>
            <a:gdLst/>
            <a:ahLst/>
            <a:cxnLst/>
            <a:rect l="l" t="t" r="r" b="b"/>
            <a:pathLst>
              <a:path w="821690" h="1101725">
                <a:moveTo>
                  <a:pt x="737438" y="0"/>
                </a:moveTo>
                <a:lnTo>
                  <a:pt x="0" y="456857"/>
                </a:lnTo>
                <a:lnTo>
                  <a:pt x="0" y="1101191"/>
                </a:lnTo>
                <a:lnTo>
                  <a:pt x="821486" y="987348"/>
                </a:lnTo>
                <a:lnTo>
                  <a:pt x="737438" y="0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45058" y="5788940"/>
            <a:ext cx="1111250" cy="2193290"/>
          </a:xfrm>
          <a:custGeom>
            <a:avLst/>
            <a:gdLst/>
            <a:ahLst/>
            <a:cxnLst/>
            <a:rect l="l" t="t" r="r" b="b"/>
            <a:pathLst>
              <a:path w="1111250" h="2193290">
                <a:moveTo>
                  <a:pt x="1096594" y="0"/>
                </a:moveTo>
                <a:lnTo>
                  <a:pt x="1049025" y="1013"/>
                </a:lnTo>
                <a:lnTo>
                  <a:pt x="1001975" y="4025"/>
                </a:lnTo>
                <a:lnTo>
                  <a:pt x="955483" y="8994"/>
                </a:lnTo>
                <a:lnTo>
                  <a:pt x="909591" y="15881"/>
                </a:lnTo>
                <a:lnTo>
                  <a:pt x="864340" y="24642"/>
                </a:lnTo>
                <a:lnTo>
                  <a:pt x="819771" y="35238"/>
                </a:lnTo>
                <a:lnTo>
                  <a:pt x="775926" y="47627"/>
                </a:lnTo>
                <a:lnTo>
                  <a:pt x="732845" y="61768"/>
                </a:lnTo>
                <a:lnTo>
                  <a:pt x="690570" y="77620"/>
                </a:lnTo>
                <a:lnTo>
                  <a:pt x="649142" y="95141"/>
                </a:lnTo>
                <a:lnTo>
                  <a:pt x="608601" y="114292"/>
                </a:lnTo>
                <a:lnTo>
                  <a:pt x="568990" y="135029"/>
                </a:lnTo>
                <a:lnTo>
                  <a:pt x="530349" y="157313"/>
                </a:lnTo>
                <a:lnTo>
                  <a:pt x="492720" y="181102"/>
                </a:lnTo>
                <a:lnTo>
                  <a:pt x="456143" y="206354"/>
                </a:lnTo>
                <a:lnTo>
                  <a:pt x="420659" y="233030"/>
                </a:lnTo>
                <a:lnTo>
                  <a:pt x="386311" y="261087"/>
                </a:lnTo>
                <a:lnTo>
                  <a:pt x="353138" y="290485"/>
                </a:lnTo>
                <a:lnTo>
                  <a:pt x="321182" y="321183"/>
                </a:lnTo>
                <a:lnTo>
                  <a:pt x="290485" y="353138"/>
                </a:lnTo>
                <a:lnTo>
                  <a:pt x="261087" y="386311"/>
                </a:lnTo>
                <a:lnTo>
                  <a:pt x="233030" y="420659"/>
                </a:lnTo>
                <a:lnTo>
                  <a:pt x="206354" y="456143"/>
                </a:lnTo>
                <a:lnTo>
                  <a:pt x="181102" y="492720"/>
                </a:lnTo>
                <a:lnTo>
                  <a:pt x="157313" y="530349"/>
                </a:lnTo>
                <a:lnTo>
                  <a:pt x="135029" y="568990"/>
                </a:lnTo>
                <a:lnTo>
                  <a:pt x="114292" y="608601"/>
                </a:lnTo>
                <a:lnTo>
                  <a:pt x="95141" y="649142"/>
                </a:lnTo>
                <a:lnTo>
                  <a:pt x="77620" y="690570"/>
                </a:lnTo>
                <a:lnTo>
                  <a:pt x="61768" y="732845"/>
                </a:lnTo>
                <a:lnTo>
                  <a:pt x="47627" y="775926"/>
                </a:lnTo>
                <a:lnTo>
                  <a:pt x="35238" y="819771"/>
                </a:lnTo>
                <a:lnTo>
                  <a:pt x="24642" y="864340"/>
                </a:lnTo>
                <a:lnTo>
                  <a:pt x="15881" y="909591"/>
                </a:lnTo>
                <a:lnTo>
                  <a:pt x="8994" y="955483"/>
                </a:lnTo>
                <a:lnTo>
                  <a:pt x="4025" y="1001975"/>
                </a:lnTo>
                <a:lnTo>
                  <a:pt x="1013" y="1049025"/>
                </a:lnTo>
                <a:lnTo>
                  <a:pt x="0" y="1096594"/>
                </a:lnTo>
                <a:lnTo>
                  <a:pt x="1013" y="1144161"/>
                </a:lnTo>
                <a:lnTo>
                  <a:pt x="4025" y="1191211"/>
                </a:lnTo>
                <a:lnTo>
                  <a:pt x="8994" y="1237702"/>
                </a:lnTo>
                <a:lnTo>
                  <a:pt x="15881" y="1283593"/>
                </a:lnTo>
                <a:lnTo>
                  <a:pt x="24642" y="1328843"/>
                </a:lnTo>
                <a:lnTo>
                  <a:pt x="35238" y="1373411"/>
                </a:lnTo>
                <a:lnTo>
                  <a:pt x="47627" y="1417256"/>
                </a:lnTo>
                <a:lnTo>
                  <a:pt x="61768" y="1460336"/>
                </a:lnTo>
                <a:lnTo>
                  <a:pt x="77620" y="1502610"/>
                </a:lnTo>
                <a:lnTo>
                  <a:pt x="95141" y="1544038"/>
                </a:lnTo>
                <a:lnTo>
                  <a:pt x="114292" y="1584578"/>
                </a:lnTo>
                <a:lnTo>
                  <a:pt x="135029" y="1624189"/>
                </a:lnTo>
                <a:lnTo>
                  <a:pt x="157313" y="1662829"/>
                </a:lnTo>
                <a:lnTo>
                  <a:pt x="181102" y="1700458"/>
                </a:lnTo>
                <a:lnTo>
                  <a:pt x="206354" y="1737035"/>
                </a:lnTo>
                <a:lnTo>
                  <a:pt x="233030" y="1772518"/>
                </a:lnTo>
                <a:lnTo>
                  <a:pt x="261087" y="1806866"/>
                </a:lnTo>
                <a:lnTo>
                  <a:pt x="290485" y="1840039"/>
                </a:lnTo>
                <a:lnTo>
                  <a:pt x="321182" y="1871994"/>
                </a:lnTo>
                <a:lnTo>
                  <a:pt x="353138" y="1902691"/>
                </a:lnTo>
                <a:lnTo>
                  <a:pt x="386311" y="1932088"/>
                </a:lnTo>
                <a:lnTo>
                  <a:pt x="420659" y="1960146"/>
                </a:lnTo>
                <a:lnTo>
                  <a:pt x="456143" y="1986821"/>
                </a:lnTo>
                <a:lnTo>
                  <a:pt x="492720" y="2012074"/>
                </a:lnTo>
                <a:lnTo>
                  <a:pt x="530349" y="2035862"/>
                </a:lnTo>
                <a:lnTo>
                  <a:pt x="568990" y="2058146"/>
                </a:lnTo>
                <a:lnTo>
                  <a:pt x="608601" y="2078883"/>
                </a:lnTo>
                <a:lnTo>
                  <a:pt x="649142" y="2098033"/>
                </a:lnTo>
                <a:lnTo>
                  <a:pt x="690570" y="2115555"/>
                </a:lnTo>
                <a:lnTo>
                  <a:pt x="732845" y="2131407"/>
                </a:lnTo>
                <a:lnTo>
                  <a:pt x="775926" y="2145548"/>
                </a:lnTo>
                <a:lnTo>
                  <a:pt x="819771" y="2157937"/>
                </a:lnTo>
                <a:lnTo>
                  <a:pt x="864340" y="2168533"/>
                </a:lnTo>
                <a:lnTo>
                  <a:pt x="909591" y="2177294"/>
                </a:lnTo>
                <a:lnTo>
                  <a:pt x="955483" y="2184180"/>
                </a:lnTo>
                <a:lnTo>
                  <a:pt x="1001975" y="2189150"/>
                </a:lnTo>
                <a:lnTo>
                  <a:pt x="1049025" y="2192162"/>
                </a:lnTo>
                <a:lnTo>
                  <a:pt x="1096594" y="2193175"/>
                </a:lnTo>
                <a:lnTo>
                  <a:pt x="1110941" y="2192870"/>
                </a:lnTo>
                <a:lnTo>
                  <a:pt x="1110941" y="305"/>
                </a:lnTo>
                <a:lnTo>
                  <a:pt x="1096594" y="0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99475" y="1947303"/>
            <a:ext cx="9973625" cy="604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9430" lvl="0" algn="just"/>
            <a:r>
              <a:rPr lang="en-US" sz="2800" b="1" i="1" spc="-5" dirty="0" smtClean="0">
                <a:latin typeface="Book Antiqua" panose="02040602050305030304" pitchFamily="18" charset="0"/>
                <a:cs typeface="Book Antiqua"/>
              </a:rPr>
              <a:t>Russian Language Summer Schools – </a:t>
            </a:r>
            <a:r>
              <a:rPr lang="en-US" sz="2800" dirty="0">
                <a:latin typeface="Book Antiqua" panose="02040602050305030304" pitchFamily="18" charset="0"/>
                <a:cs typeface="Book Antiqua"/>
              </a:rPr>
              <a:t>held annually and aimed to promote Russian language and culture among the foreign </a:t>
            </a:r>
            <a:r>
              <a:rPr lang="en-US" sz="2800" dirty="0" smtClean="0">
                <a:latin typeface="Book Antiqua" panose="02040602050305030304" pitchFamily="18" charset="0"/>
                <a:cs typeface="Book Antiqua"/>
              </a:rPr>
              <a:t>nationals</a:t>
            </a:r>
            <a:endParaRPr lang="en-US" sz="2800" dirty="0">
              <a:latin typeface="Book Antiqua" panose="02040602050305030304" pitchFamily="18" charset="0"/>
              <a:cs typeface="Book Antiqua"/>
            </a:endParaRPr>
          </a:p>
          <a:p>
            <a:pPr marL="12700" marR="519430" lvl="0" algn="just"/>
            <a:endParaRPr lang="en-US" sz="2800" b="1" i="1" spc="-5" dirty="0">
              <a:latin typeface="Book Antiqua" panose="02040602050305030304" pitchFamily="18" charset="0"/>
              <a:cs typeface="Book Antiqua"/>
            </a:endParaRPr>
          </a:p>
          <a:p>
            <a:pPr marL="12700" marR="519430" lvl="0" algn="just"/>
            <a:r>
              <a:rPr lang="en-US" sz="2800" b="1" i="1" spc="-5" dirty="0" smtClean="0">
                <a:latin typeface="Book Antiqua" panose="02040602050305030304" pitchFamily="18" charset="0"/>
                <a:cs typeface="Book Antiqua"/>
              </a:rPr>
              <a:t>Joint Research Project w/ Worchester Polytechnic Institute (USA) – </a:t>
            </a:r>
            <a:r>
              <a:rPr lang="en-US" sz="2800" dirty="0">
                <a:latin typeface="Book Antiqua" panose="02040602050305030304" pitchFamily="18" charset="0"/>
                <a:cs typeface="Book Antiqua"/>
              </a:rPr>
              <a:t>students of two </a:t>
            </a:r>
            <a:r>
              <a:rPr lang="en-US" sz="2800" dirty="0" smtClean="0">
                <a:latin typeface="Book Antiqua" panose="02040602050305030304" pitchFamily="18" charset="0"/>
                <a:cs typeface="Book Antiqua"/>
              </a:rPr>
              <a:t>universities </a:t>
            </a:r>
            <a:r>
              <a:rPr lang="en-US" sz="2800" dirty="0">
                <a:latin typeface="Book Antiqua" panose="02040602050305030304" pitchFamily="18" charset="0"/>
                <a:cs typeface="Book Antiqua"/>
              </a:rPr>
              <a:t>create teams to unite their technical and economic skills to develop the problem-based projects for the national economies</a:t>
            </a:r>
          </a:p>
          <a:p>
            <a:pPr marL="12700" marR="519430" lvl="0" algn="just"/>
            <a:endParaRPr lang="en-US" sz="2800" b="1" i="1" spc="-5" dirty="0" smtClean="0">
              <a:solidFill>
                <a:srgbClr val="18161C"/>
              </a:solidFill>
              <a:latin typeface="Book Antiqua" panose="02040602050305030304" pitchFamily="18" charset="0"/>
              <a:cs typeface="Book Antiqua"/>
            </a:endParaRPr>
          </a:p>
          <a:p>
            <a:pPr marL="12700" marR="519430" algn="just"/>
            <a:r>
              <a:rPr lang="en-US" sz="2800" b="1" i="1" spc="-5" dirty="0" smtClean="0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Introductory Visits </a:t>
            </a:r>
            <a:r>
              <a:rPr lang="ru-RU" sz="2800" spc="-5" dirty="0" smtClean="0">
                <a:latin typeface="Book Antiqua" panose="02040602050305030304" pitchFamily="18" charset="0"/>
              </a:rPr>
              <a:t>– </a:t>
            </a:r>
            <a:r>
              <a:rPr lang="en-US" sz="2800" spc="-5" dirty="0" smtClean="0">
                <a:latin typeface="Book Antiqua" panose="02040602050305030304" pitchFamily="18" charset="0"/>
              </a:rPr>
              <a:t>short-term student exchange programs with </a:t>
            </a:r>
            <a:r>
              <a:rPr lang="en-US" sz="2800" b="1" i="1" spc="-5" dirty="0" smtClean="0">
                <a:latin typeface="Book Antiqua" panose="02040602050305030304" pitchFamily="18" charset="0"/>
              </a:rPr>
              <a:t>University of Cologne (Germany), University of Turin (Italy) </a:t>
            </a:r>
            <a:r>
              <a:rPr lang="en-US" sz="2800" spc="-5" dirty="0">
                <a:latin typeface="Book Antiqua" panose="02040602050305030304" pitchFamily="18" charset="0"/>
              </a:rPr>
              <a:t>and</a:t>
            </a:r>
            <a:r>
              <a:rPr lang="en-US" sz="2800" b="1" i="1" spc="-5" dirty="0" smtClean="0">
                <a:latin typeface="Book Antiqua" panose="02040602050305030304" pitchFamily="18" charset="0"/>
              </a:rPr>
              <a:t>  </a:t>
            </a:r>
            <a:r>
              <a:rPr lang="en-US" sz="2800" b="1" i="1" spc="-5" dirty="0" err="1" smtClean="0">
                <a:latin typeface="Book Antiqua" panose="02040602050305030304" pitchFamily="18" charset="0"/>
              </a:rPr>
              <a:t>Kindai</a:t>
            </a:r>
            <a:r>
              <a:rPr lang="en-US" sz="2800" b="1" i="1" spc="-5" dirty="0" smtClean="0">
                <a:latin typeface="Book Antiqua" panose="02040602050305030304" pitchFamily="18" charset="0"/>
              </a:rPr>
              <a:t> University (Japan)</a:t>
            </a:r>
            <a:r>
              <a:rPr lang="ru-RU" sz="2800" b="1" i="1" spc="-5" dirty="0" smtClean="0">
                <a:latin typeface="Book Antiqua" panose="02040602050305030304" pitchFamily="18" charset="0"/>
              </a:rPr>
              <a:t> </a:t>
            </a:r>
            <a:r>
              <a:rPr lang="en-US" sz="2800" spc="-5" dirty="0" smtClean="0">
                <a:latin typeface="Book Antiqua" panose="02040602050305030304" pitchFamily="18" charset="0"/>
              </a:rPr>
              <a:t>to provide students with unique experience of professional training and collaboration with their peers overseas</a:t>
            </a:r>
            <a:endParaRPr lang="en-US" sz="2800" spc="-5" dirty="0" smtClean="0">
              <a:solidFill>
                <a:srgbClr val="18161C"/>
              </a:solidFill>
              <a:latin typeface="Book Antiqua" panose="02040602050305030304" pitchFamily="18" charset="0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50931" y="2137629"/>
            <a:ext cx="242069" cy="241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1784" y="2067991"/>
            <a:ext cx="380365" cy="389255"/>
          </a:xfrm>
          <a:custGeom>
            <a:avLst/>
            <a:gdLst/>
            <a:ahLst/>
            <a:cxnLst/>
            <a:rect l="l" t="t" r="r" b="b"/>
            <a:pathLst>
              <a:path w="380364" h="389255">
                <a:moveTo>
                  <a:pt x="177616" y="0"/>
                </a:moveTo>
                <a:lnTo>
                  <a:pt x="104617" y="21240"/>
                </a:lnTo>
                <a:lnTo>
                  <a:pt x="72332" y="42189"/>
                </a:lnTo>
                <a:lnTo>
                  <a:pt x="23726" y="99913"/>
                </a:lnTo>
                <a:lnTo>
                  <a:pt x="8579" y="135299"/>
                </a:lnTo>
                <a:lnTo>
                  <a:pt x="0" y="179377"/>
                </a:lnTo>
                <a:lnTo>
                  <a:pt x="1595" y="222876"/>
                </a:lnTo>
                <a:lnTo>
                  <a:pt x="12597" y="264316"/>
                </a:lnTo>
                <a:lnTo>
                  <a:pt x="32241" y="302217"/>
                </a:lnTo>
                <a:lnTo>
                  <a:pt x="59760" y="335099"/>
                </a:lnTo>
                <a:lnTo>
                  <a:pt x="94385" y="361483"/>
                </a:lnTo>
                <a:lnTo>
                  <a:pt x="135351" y="379888"/>
                </a:lnTo>
                <a:lnTo>
                  <a:pt x="179474" y="388475"/>
                </a:lnTo>
                <a:lnTo>
                  <a:pt x="194126" y="389032"/>
                </a:lnTo>
                <a:lnTo>
                  <a:pt x="242667" y="382851"/>
                </a:lnTo>
                <a:lnTo>
                  <a:pt x="287671" y="365052"/>
                </a:lnTo>
                <a:lnTo>
                  <a:pt x="324939" y="338228"/>
                </a:lnTo>
                <a:lnTo>
                  <a:pt x="196282" y="338228"/>
                </a:lnTo>
                <a:lnTo>
                  <a:pt x="150705" y="331476"/>
                </a:lnTo>
                <a:lnTo>
                  <a:pt x="109594" y="310709"/>
                </a:lnTo>
                <a:lnTo>
                  <a:pt x="78112" y="279241"/>
                </a:lnTo>
                <a:lnTo>
                  <a:pt x="57814" y="240073"/>
                </a:lnTo>
                <a:lnTo>
                  <a:pt x="50256" y="196206"/>
                </a:lnTo>
                <a:lnTo>
                  <a:pt x="56992" y="150641"/>
                </a:lnTo>
                <a:lnTo>
                  <a:pt x="84051" y="101384"/>
                </a:lnTo>
                <a:lnTo>
                  <a:pt x="127997" y="66338"/>
                </a:lnTo>
                <a:lnTo>
                  <a:pt x="181966" y="50647"/>
                </a:lnTo>
                <a:lnTo>
                  <a:pt x="239799" y="50647"/>
                </a:lnTo>
                <a:lnTo>
                  <a:pt x="253169" y="8515"/>
                </a:lnTo>
                <a:lnTo>
                  <a:pt x="215527" y="502"/>
                </a:lnTo>
                <a:lnTo>
                  <a:pt x="177616" y="0"/>
                </a:lnTo>
                <a:close/>
              </a:path>
              <a:path w="380364" h="389255">
                <a:moveTo>
                  <a:pt x="331528" y="237763"/>
                </a:moveTo>
                <a:lnTo>
                  <a:pt x="310774" y="278882"/>
                </a:lnTo>
                <a:lnTo>
                  <a:pt x="279315" y="310372"/>
                </a:lnTo>
                <a:lnTo>
                  <a:pt x="240152" y="330674"/>
                </a:lnTo>
                <a:lnTo>
                  <a:pt x="196282" y="338228"/>
                </a:lnTo>
                <a:lnTo>
                  <a:pt x="324939" y="338228"/>
                </a:lnTo>
                <a:lnTo>
                  <a:pt x="326989" y="336752"/>
                </a:lnTo>
                <a:lnTo>
                  <a:pt x="358466" y="299068"/>
                </a:lnTo>
                <a:lnTo>
                  <a:pt x="379953" y="253117"/>
                </a:lnTo>
                <a:lnTo>
                  <a:pt x="331528" y="237763"/>
                </a:lnTo>
                <a:close/>
              </a:path>
              <a:path w="380364" h="389255">
                <a:moveTo>
                  <a:pt x="239799" y="50647"/>
                </a:moveTo>
                <a:lnTo>
                  <a:pt x="181966" y="50647"/>
                </a:lnTo>
                <a:lnTo>
                  <a:pt x="209990" y="51018"/>
                </a:lnTo>
                <a:lnTo>
                  <a:pt x="237802" y="56940"/>
                </a:lnTo>
                <a:lnTo>
                  <a:pt x="239799" y="50647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Группа 20"/>
          <p:cNvGrpSpPr/>
          <p:nvPr/>
        </p:nvGrpSpPr>
        <p:grpSpPr>
          <a:xfrm>
            <a:off x="2718431" y="3729620"/>
            <a:ext cx="380365" cy="389255"/>
            <a:chOff x="3412175" y="4182968"/>
            <a:chExt cx="380365" cy="389255"/>
          </a:xfrm>
        </p:grpSpPr>
        <p:sp>
          <p:nvSpPr>
            <p:cNvPr id="14" name="object 14"/>
            <p:cNvSpPr/>
            <p:nvPr/>
          </p:nvSpPr>
          <p:spPr>
            <a:xfrm>
              <a:off x="3485400" y="4256483"/>
              <a:ext cx="242069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12175" y="4182968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4">
                  <a:moveTo>
                    <a:pt x="177616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74" y="388475"/>
                  </a:lnTo>
                  <a:lnTo>
                    <a:pt x="194126" y="389032"/>
                  </a:lnTo>
                  <a:lnTo>
                    <a:pt x="242667" y="382851"/>
                  </a:lnTo>
                  <a:lnTo>
                    <a:pt x="287671" y="365052"/>
                  </a:lnTo>
                  <a:lnTo>
                    <a:pt x="324939" y="338228"/>
                  </a:lnTo>
                  <a:lnTo>
                    <a:pt x="196282" y="338228"/>
                  </a:lnTo>
                  <a:lnTo>
                    <a:pt x="150705" y="331476"/>
                  </a:lnTo>
                  <a:lnTo>
                    <a:pt x="109594" y="310709"/>
                  </a:lnTo>
                  <a:lnTo>
                    <a:pt x="78112" y="279241"/>
                  </a:lnTo>
                  <a:lnTo>
                    <a:pt x="57814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1" y="101384"/>
                  </a:lnTo>
                  <a:lnTo>
                    <a:pt x="127997" y="66338"/>
                  </a:lnTo>
                  <a:lnTo>
                    <a:pt x="181966" y="50647"/>
                  </a:lnTo>
                  <a:lnTo>
                    <a:pt x="239799" y="50647"/>
                  </a:lnTo>
                  <a:lnTo>
                    <a:pt x="253169" y="8515"/>
                  </a:lnTo>
                  <a:lnTo>
                    <a:pt x="215527" y="502"/>
                  </a:lnTo>
                  <a:lnTo>
                    <a:pt x="177616" y="0"/>
                  </a:lnTo>
                  <a:close/>
                </a:path>
                <a:path w="380364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5" y="310372"/>
                  </a:lnTo>
                  <a:lnTo>
                    <a:pt x="240152" y="330674"/>
                  </a:lnTo>
                  <a:lnTo>
                    <a:pt x="196282" y="338228"/>
                  </a:lnTo>
                  <a:lnTo>
                    <a:pt x="324939" y="338228"/>
                  </a:lnTo>
                  <a:lnTo>
                    <a:pt x="326989" y="336752"/>
                  </a:lnTo>
                  <a:lnTo>
                    <a:pt x="358466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4">
                  <a:moveTo>
                    <a:pt x="239799" y="50647"/>
                  </a:moveTo>
                  <a:lnTo>
                    <a:pt x="181966" y="50647"/>
                  </a:lnTo>
                  <a:lnTo>
                    <a:pt x="209990" y="51018"/>
                  </a:lnTo>
                  <a:lnTo>
                    <a:pt x="237802" y="56940"/>
                  </a:lnTo>
                  <a:lnTo>
                    <a:pt x="239799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766256" y="5833994"/>
            <a:ext cx="380365" cy="389255"/>
            <a:chOff x="3412175" y="6928549"/>
            <a:chExt cx="380365" cy="389255"/>
          </a:xfrm>
        </p:grpSpPr>
        <p:sp>
          <p:nvSpPr>
            <p:cNvPr id="18" name="object 18"/>
            <p:cNvSpPr/>
            <p:nvPr/>
          </p:nvSpPr>
          <p:spPr>
            <a:xfrm>
              <a:off x="3485400" y="7002064"/>
              <a:ext cx="242069" cy="24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12175" y="6928549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4">
                  <a:moveTo>
                    <a:pt x="177616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74" y="388475"/>
                  </a:lnTo>
                  <a:lnTo>
                    <a:pt x="194126" y="389032"/>
                  </a:lnTo>
                  <a:lnTo>
                    <a:pt x="242667" y="382851"/>
                  </a:lnTo>
                  <a:lnTo>
                    <a:pt x="287671" y="365052"/>
                  </a:lnTo>
                  <a:lnTo>
                    <a:pt x="324939" y="338228"/>
                  </a:lnTo>
                  <a:lnTo>
                    <a:pt x="196282" y="338228"/>
                  </a:lnTo>
                  <a:lnTo>
                    <a:pt x="150705" y="331476"/>
                  </a:lnTo>
                  <a:lnTo>
                    <a:pt x="109594" y="310709"/>
                  </a:lnTo>
                  <a:lnTo>
                    <a:pt x="78112" y="279241"/>
                  </a:lnTo>
                  <a:lnTo>
                    <a:pt x="57814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1" y="101384"/>
                  </a:lnTo>
                  <a:lnTo>
                    <a:pt x="127997" y="66338"/>
                  </a:lnTo>
                  <a:lnTo>
                    <a:pt x="181966" y="50647"/>
                  </a:lnTo>
                  <a:lnTo>
                    <a:pt x="239799" y="50647"/>
                  </a:lnTo>
                  <a:lnTo>
                    <a:pt x="253169" y="8515"/>
                  </a:lnTo>
                  <a:lnTo>
                    <a:pt x="215527" y="502"/>
                  </a:lnTo>
                  <a:lnTo>
                    <a:pt x="177616" y="0"/>
                  </a:lnTo>
                  <a:close/>
                </a:path>
                <a:path w="380364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5" y="310372"/>
                  </a:lnTo>
                  <a:lnTo>
                    <a:pt x="240152" y="330674"/>
                  </a:lnTo>
                  <a:lnTo>
                    <a:pt x="196282" y="338228"/>
                  </a:lnTo>
                  <a:lnTo>
                    <a:pt x="324939" y="338228"/>
                  </a:lnTo>
                  <a:lnTo>
                    <a:pt x="326989" y="336752"/>
                  </a:lnTo>
                  <a:lnTo>
                    <a:pt x="358466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4">
                  <a:moveTo>
                    <a:pt x="239799" y="50647"/>
                  </a:moveTo>
                  <a:lnTo>
                    <a:pt x="181966" y="50647"/>
                  </a:lnTo>
                  <a:lnTo>
                    <a:pt x="209990" y="51018"/>
                  </a:lnTo>
                  <a:lnTo>
                    <a:pt x="237802" y="56940"/>
                  </a:lnTo>
                  <a:lnTo>
                    <a:pt x="239799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397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" y="0"/>
            <a:ext cx="16255365" cy="9144000"/>
          </a:xfrm>
          <a:custGeom>
            <a:avLst/>
            <a:gdLst/>
            <a:ahLst/>
            <a:cxnLst/>
            <a:rect l="l" t="t" r="r" b="b"/>
            <a:pathLst>
              <a:path w="16255365" h="9144000">
                <a:moveTo>
                  <a:pt x="0" y="9144000"/>
                </a:moveTo>
                <a:lnTo>
                  <a:pt x="16255085" y="9144000"/>
                </a:lnTo>
                <a:lnTo>
                  <a:pt x="1625508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" y="3805935"/>
            <a:ext cx="16255365" cy="5338445"/>
          </a:xfrm>
          <a:custGeom>
            <a:avLst/>
            <a:gdLst/>
            <a:ahLst/>
            <a:cxnLst/>
            <a:rect l="l" t="t" r="r" b="b"/>
            <a:pathLst>
              <a:path w="16255365" h="5338445">
                <a:moveTo>
                  <a:pt x="0" y="0"/>
                </a:moveTo>
                <a:lnTo>
                  <a:pt x="0" y="5338064"/>
                </a:lnTo>
                <a:lnTo>
                  <a:pt x="16255085" y="5338064"/>
                </a:lnTo>
                <a:lnTo>
                  <a:pt x="16255085" y="3395954"/>
                </a:lnTo>
                <a:lnTo>
                  <a:pt x="0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3122" y="2988043"/>
            <a:ext cx="12802870" cy="5456555"/>
          </a:xfrm>
          <a:custGeom>
            <a:avLst/>
            <a:gdLst/>
            <a:ahLst/>
            <a:cxnLst/>
            <a:rect l="l" t="t" r="r" b="b"/>
            <a:pathLst>
              <a:path w="12802869" h="5456555">
                <a:moveTo>
                  <a:pt x="12802590" y="5456377"/>
                </a:moveTo>
                <a:lnTo>
                  <a:pt x="0" y="5456377"/>
                </a:lnTo>
                <a:lnTo>
                  <a:pt x="0" y="0"/>
                </a:lnTo>
                <a:lnTo>
                  <a:pt x="12802590" y="0"/>
                </a:lnTo>
                <a:lnTo>
                  <a:pt x="12802590" y="5456377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64896" y="752678"/>
            <a:ext cx="2073910" cy="1497330"/>
          </a:xfrm>
          <a:custGeom>
            <a:avLst/>
            <a:gdLst/>
            <a:ahLst/>
            <a:cxnLst/>
            <a:rect l="l" t="t" r="r" b="b"/>
            <a:pathLst>
              <a:path w="2073909" h="1497330">
                <a:moveTo>
                  <a:pt x="1525955" y="0"/>
                </a:moveTo>
                <a:lnTo>
                  <a:pt x="0" y="1496999"/>
                </a:lnTo>
                <a:lnTo>
                  <a:pt x="2073757" y="954582"/>
                </a:lnTo>
                <a:lnTo>
                  <a:pt x="1525955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199553"/>
            <a:ext cx="1435735" cy="2868930"/>
          </a:xfrm>
          <a:custGeom>
            <a:avLst/>
            <a:gdLst/>
            <a:ahLst/>
            <a:cxnLst/>
            <a:rect l="l" t="t" r="r" b="b"/>
            <a:pathLst>
              <a:path w="1435735" h="2868929">
                <a:moveTo>
                  <a:pt x="916" y="0"/>
                </a:moveTo>
                <a:lnTo>
                  <a:pt x="0" y="15"/>
                </a:lnTo>
                <a:lnTo>
                  <a:pt x="0" y="2868775"/>
                </a:lnTo>
                <a:lnTo>
                  <a:pt x="916" y="2868790"/>
                </a:lnTo>
                <a:lnTo>
                  <a:pt x="49227" y="2867992"/>
                </a:lnTo>
                <a:lnTo>
                  <a:pt x="97137" y="2865614"/>
                </a:lnTo>
                <a:lnTo>
                  <a:pt x="144623" y="2861681"/>
                </a:lnTo>
                <a:lnTo>
                  <a:pt x="191658" y="2856219"/>
                </a:lnTo>
                <a:lnTo>
                  <a:pt x="238218" y="2849252"/>
                </a:lnTo>
                <a:lnTo>
                  <a:pt x="284278" y="2840806"/>
                </a:lnTo>
                <a:lnTo>
                  <a:pt x="329812" y="2830906"/>
                </a:lnTo>
                <a:lnTo>
                  <a:pt x="374795" y="2819577"/>
                </a:lnTo>
                <a:lnTo>
                  <a:pt x="419203" y="2806844"/>
                </a:lnTo>
                <a:lnTo>
                  <a:pt x="463010" y="2792732"/>
                </a:lnTo>
                <a:lnTo>
                  <a:pt x="506191" y="2777266"/>
                </a:lnTo>
                <a:lnTo>
                  <a:pt x="548721" y="2760471"/>
                </a:lnTo>
                <a:lnTo>
                  <a:pt x="590576" y="2742373"/>
                </a:lnTo>
                <a:lnTo>
                  <a:pt x="631728" y="2722996"/>
                </a:lnTo>
                <a:lnTo>
                  <a:pt x="672155" y="2702366"/>
                </a:lnTo>
                <a:lnTo>
                  <a:pt x="711830" y="2680508"/>
                </a:lnTo>
                <a:lnTo>
                  <a:pt x="750729" y="2657446"/>
                </a:lnTo>
                <a:lnTo>
                  <a:pt x="788826" y="2633206"/>
                </a:lnTo>
                <a:lnTo>
                  <a:pt x="826097" y="2607814"/>
                </a:lnTo>
                <a:lnTo>
                  <a:pt x="862516" y="2581293"/>
                </a:lnTo>
                <a:lnTo>
                  <a:pt x="898057" y="2553670"/>
                </a:lnTo>
                <a:lnTo>
                  <a:pt x="932697" y="2524969"/>
                </a:lnTo>
                <a:lnTo>
                  <a:pt x="966410" y="2495215"/>
                </a:lnTo>
                <a:lnTo>
                  <a:pt x="999171" y="2464434"/>
                </a:lnTo>
                <a:lnTo>
                  <a:pt x="1030954" y="2432650"/>
                </a:lnTo>
                <a:lnTo>
                  <a:pt x="1061735" y="2399890"/>
                </a:lnTo>
                <a:lnTo>
                  <a:pt x="1091488" y="2366177"/>
                </a:lnTo>
                <a:lnTo>
                  <a:pt x="1120189" y="2331537"/>
                </a:lnTo>
                <a:lnTo>
                  <a:pt x="1147812" y="2295995"/>
                </a:lnTo>
                <a:lnTo>
                  <a:pt x="1174333" y="2259576"/>
                </a:lnTo>
                <a:lnTo>
                  <a:pt x="1199725" y="2222305"/>
                </a:lnTo>
                <a:lnTo>
                  <a:pt x="1223965" y="2184208"/>
                </a:lnTo>
                <a:lnTo>
                  <a:pt x="1247026" y="2145309"/>
                </a:lnTo>
                <a:lnTo>
                  <a:pt x="1268884" y="2105634"/>
                </a:lnTo>
                <a:lnTo>
                  <a:pt x="1289514" y="2065207"/>
                </a:lnTo>
                <a:lnTo>
                  <a:pt x="1308890" y="2024055"/>
                </a:lnTo>
                <a:lnTo>
                  <a:pt x="1326988" y="1982201"/>
                </a:lnTo>
                <a:lnTo>
                  <a:pt x="1343783" y="1939671"/>
                </a:lnTo>
                <a:lnTo>
                  <a:pt x="1359249" y="1896490"/>
                </a:lnTo>
                <a:lnTo>
                  <a:pt x="1373360" y="1852683"/>
                </a:lnTo>
                <a:lnTo>
                  <a:pt x="1386093" y="1808275"/>
                </a:lnTo>
                <a:lnTo>
                  <a:pt x="1397422" y="1763292"/>
                </a:lnTo>
                <a:lnTo>
                  <a:pt x="1407322" y="1717759"/>
                </a:lnTo>
                <a:lnTo>
                  <a:pt x="1415768" y="1671699"/>
                </a:lnTo>
                <a:lnTo>
                  <a:pt x="1422735" y="1625140"/>
                </a:lnTo>
                <a:lnTo>
                  <a:pt x="1428197" y="1578105"/>
                </a:lnTo>
                <a:lnTo>
                  <a:pt x="1432129" y="1530621"/>
                </a:lnTo>
                <a:lnTo>
                  <a:pt x="1434507" y="1482711"/>
                </a:lnTo>
                <a:lnTo>
                  <a:pt x="1435305" y="1434401"/>
                </a:lnTo>
                <a:lnTo>
                  <a:pt x="1434507" y="1386091"/>
                </a:lnTo>
                <a:lnTo>
                  <a:pt x="1432129" y="1338180"/>
                </a:lnTo>
                <a:lnTo>
                  <a:pt x="1428197" y="1290695"/>
                </a:lnTo>
                <a:lnTo>
                  <a:pt x="1422735" y="1243659"/>
                </a:lnTo>
                <a:lnTo>
                  <a:pt x="1415768" y="1197099"/>
                </a:lnTo>
                <a:lnTo>
                  <a:pt x="1407322" y="1151039"/>
                </a:lnTo>
                <a:lnTo>
                  <a:pt x="1397422" y="1105505"/>
                </a:lnTo>
                <a:lnTo>
                  <a:pt x="1386093" y="1060521"/>
                </a:lnTo>
                <a:lnTo>
                  <a:pt x="1373360" y="1016113"/>
                </a:lnTo>
                <a:lnTo>
                  <a:pt x="1359249" y="972306"/>
                </a:lnTo>
                <a:lnTo>
                  <a:pt x="1343783" y="929125"/>
                </a:lnTo>
                <a:lnTo>
                  <a:pt x="1326988" y="886594"/>
                </a:lnTo>
                <a:lnTo>
                  <a:pt x="1308890" y="844740"/>
                </a:lnTo>
                <a:lnTo>
                  <a:pt x="1289514" y="803586"/>
                </a:lnTo>
                <a:lnTo>
                  <a:pt x="1268884" y="763159"/>
                </a:lnTo>
                <a:lnTo>
                  <a:pt x="1247026" y="723484"/>
                </a:lnTo>
                <a:lnTo>
                  <a:pt x="1223965" y="684585"/>
                </a:lnTo>
                <a:lnTo>
                  <a:pt x="1199725" y="646487"/>
                </a:lnTo>
                <a:lnTo>
                  <a:pt x="1174333" y="609216"/>
                </a:lnTo>
                <a:lnTo>
                  <a:pt x="1147812" y="572797"/>
                </a:lnTo>
                <a:lnTo>
                  <a:pt x="1120189" y="537255"/>
                </a:lnTo>
                <a:lnTo>
                  <a:pt x="1091488" y="502615"/>
                </a:lnTo>
                <a:lnTo>
                  <a:pt x="1061735" y="468902"/>
                </a:lnTo>
                <a:lnTo>
                  <a:pt x="1030954" y="436141"/>
                </a:lnTo>
                <a:lnTo>
                  <a:pt x="999171" y="404357"/>
                </a:lnTo>
                <a:lnTo>
                  <a:pt x="966410" y="373576"/>
                </a:lnTo>
                <a:lnTo>
                  <a:pt x="932697" y="343822"/>
                </a:lnTo>
                <a:lnTo>
                  <a:pt x="898057" y="315121"/>
                </a:lnTo>
                <a:lnTo>
                  <a:pt x="862516" y="287497"/>
                </a:lnTo>
                <a:lnTo>
                  <a:pt x="826097" y="260976"/>
                </a:lnTo>
                <a:lnTo>
                  <a:pt x="788826" y="235584"/>
                </a:lnTo>
                <a:lnTo>
                  <a:pt x="750729" y="211344"/>
                </a:lnTo>
                <a:lnTo>
                  <a:pt x="711830" y="188282"/>
                </a:lnTo>
                <a:lnTo>
                  <a:pt x="672155" y="166423"/>
                </a:lnTo>
                <a:lnTo>
                  <a:pt x="631728" y="145793"/>
                </a:lnTo>
                <a:lnTo>
                  <a:pt x="590576" y="126416"/>
                </a:lnTo>
                <a:lnTo>
                  <a:pt x="548721" y="108318"/>
                </a:lnTo>
                <a:lnTo>
                  <a:pt x="506191" y="91524"/>
                </a:lnTo>
                <a:lnTo>
                  <a:pt x="463010" y="76058"/>
                </a:lnTo>
                <a:lnTo>
                  <a:pt x="419203" y="61945"/>
                </a:lnTo>
                <a:lnTo>
                  <a:pt x="374795" y="49212"/>
                </a:lnTo>
                <a:lnTo>
                  <a:pt x="329812" y="37883"/>
                </a:lnTo>
                <a:lnTo>
                  <a:pt x="284278" y="27983"/>
                </a:lnTo>
                <a:lnTo>
                  <a:pt x="238218" y="19537"/>
                </a:lnTo>
                <a:lnTo>
                  <a:pt x="191658" y="12570"/>
                </a:lnTo>
                <a:lnTo>
                  <a:pt x="144623" y="7108"/>
                </a:lnTo>
                <a:lnTo>
                  <a:pt x="97137" y="3176"/>
                </a:lnTo>
                <a:lnTo>
                  <a:pt x="49227" y="798"/>
                </a:lnTo>
                <a:lnTo>
                  <a:pt x="916" y="0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56715" y="5106898"/>
            <a:ext cx="830580" cy="830580"/>
          </a:xfrm>
          <a:custGeom>
            <a:avLst/>
            <a:gdLst/>
            <a:ahLst/>
            <a:cxnLst/>
            <a:rect l="l" t="t" r="r" b="b"/>
            <a:pathLst>
              <a:path w="830580" h="830579">
                <a:moveTo>
                  <a:pt x="830237" y="830249"/>
                </a:moveTo>
                <a:lnTo>
                  <a:pt x="0" y="830249"/>
                </a:lnTo>
                <a:lnTo>
                  <a:pt x="0" y="0"/>
                </a:lnTo>
                <a:lnTo>
                  <a:pt x="830237" y="0"/>
                </a:lnTo>
                <a:lnTo>
                  <a:pt x="830237" y="830249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3084" y="670904"/>
            <a:ext cx="95484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STUDENT LIFE AND </a:t>
            </a:r>
            <a:r>
              <a:rPr spc="-5" dirty="0"/>
              <a:t>FINU</a:t>
            </a:r>
            <a:r>
              <a:rPr spc="-95" dirty="0"/>
              <a:t> </a:t>
            </a:r>
            <a:r>
              <a:rPr spc="-5" dirty="0"/>
              <a:t>INFRASTRUCTURE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327785" indent="-499109">
              <a:lnSpc>
                <a:spcPct val="100000"/>
              </a:lnSpc>
              <a:spcBef>
                <a:spcPts val="1020"/>
              </a:spcBef>
              <a:buClr>
                <a:srgbClr val="DE1E25"/>
              </a:buClr>
              <a:buChar char="•"/>
              <a:tabLst>
                <a:tab pos="1327785" algn="l"/>
                <a:tab pos="1328420" algn="l"/>
              </a:tabLst>
            </a:pPr>
            <a:r>
              <a:rPr dirty="0"/>
              <a:t>Student Residence </a:t>
            </a:r>
            <a:r>
              <a:rPr spc="-5" dirty="0" smtClean="0"/>
              <a:t>Hall</a:t>
            </a:r>
            <a:r>
              <a:rPr lang="en-US" spc="-5" dirty="0" smtClean="0"/>
              <a:t> at </a:t>
            </a:r>
            <a:r>
              <a:rPr lang="en-US" i="1" spc="-5" dirty="0" err="1" smtClean="0"/>
              <a:t>FinU</a:t>
            </a:r>
            <a:r>
              <a:rPr lang="en-US" i="1" spc="-5" dirty="0" smtClean="0"/>
              <a:t> </a:t>
            </a:r>
            <a:r>
              <a:rPr lang="en-US" spc="-5" dirty="0" smtClean="0"/>
              <a:t>campus</a:t>
            </a:r>
            <a:r>
              <a:rPr spc="-5" dirty="0" smtClean="0"/>
              <a:t> </a:t>
            </a:r>
            <a:r>
              <a:rPr spc="-5" dirty="0"/>
              <a:t>in the </a:t>
            </a:r>
            <a:r>
              <a:rPr dirty="0"/>
              <a:t>center of</a:t>
            </a:r>
            <a:r>
              <a:rPr spc="-20" dirty="0"/>
              <a:t> </a:t>
            </a:r>
            <a:r>
              <a:rPr dirty="0"/>
              <a:t>Moscow</a:t>
            </a:r>
          </a:p>
          <a:p>
            <a:pPr marL="1327785" indent="-499109">
              <a:lnSpc>
                <a:spcPct val="100000"/>
              </a:lnSpc>
              <a:spcBef>
                <a:spcPts val="915"/>
              </a:spcBef>
              <a:buClr>
                <a:srgbClr val="DE1E25"/>
              </a:buClr>
              <a:buChar char="•"/>
              <a:tabLst>
                <a:tab pos="1327785" algn="l"/>
                <a:tab pos="1328420" algn="l"/>
              </a:tabLst>
            </a:pPr>
            <a:r>
              <a:rPr dirty="0"/>
              <a:t>3 sports and </a:t>
            </a:r>
            <a:r>
              <a:rPr spc="-5" dirty="0"/>
              <a:t>recreation centres </a:t>
            </a:r>
            <a:r>
              <a:rPr dirty="0"/>
              <a:t>equipped for 20 sports</a:t>
            </a:r>
            <a:r>
              <a:rPr spc="-60" dirty="0"/>
              <a:t> </a:t>
            </a:r>
            <a:r>
              <a:rPr dirty="0"/>
              <a:t>disciplines</a:t>
            </a:r>
          </a:p>
          <a:p>
            <a:pPr marL="1327785" indent="-499109">
              <a:lnSpc>
                <a:spcPct val="100000"/>
              </a:lnSpc>
              <a:spcBef>
                <a:spcPts val="919"/>
              </a:spcBef>
              <a:buClr>
                <a:srgbClr val="DE1E25"/>
              </a:buClr>
              <a:buChar char="•"/>
              <a:tabLst>
                <a:tab pos="1327785" algn="l"/>
                <a:tab pos="1328420" algn="l"/>
              </a:tabLst>
            </a:pPr>
            <a:r>
              <a:rPr dirty="0"/>
              <a:t>Swimming</a:t>
            </a:r>
            <a:r>
              <a:rPr spc="-5" dirty="0"/>
              <a:t> pool</a:t>
            </a:r>
          </a:p>
          <a:p>
            <a:pPr marL="1327785" indent="-499109">
              <a:lnSpc>
                <a:spcPct val="100000"/>
              </a:lnSpc>
              <a:spcBef>
                <a:spcPts val="919"/>
              </a:spcBef>
              <a:buClr>
                <a:srgbClr val="DE1E25"/>
              </a:buClr>
              <a:buChar char="•"/>
              <a:tabLst>
                <a:tab pos="1327785" algn="l"/>
                <a:tab pos="1328420" algn="l"/>
              </a:tabLst>
            </a:pPr>
            <a:r>
              <a:rPr dirty="0"/>
              <a:t>2 movie</a:t>
            </a:r>
            <a:r>
              <a:rPr spc="-5" dirty="0"/>
              <a:t> theaters</a:t>
            </a:r>
          </a:p>
          <a:p>
            <a:pPr marL="1327785" indent="-499109">
              <a:lnSpc>
                <a:spcPct val="100000"/>
              </a:lnSpc>
              <a:spcBef>
                <a:spcPts val="919"/>
              </a:spcBef>
              <a:buClr>
                <a:srgbClr val="DE1E25"/>
              </a:buClr>
              <a:buChar char="•"/>
              <a:tabLst>
                <a:tab pos="1327785" algn="l"/>
                <a:tab pos="1328420" algn="l"/>
              </a:tabLst>
            </a:pPr>
            <a:r>
              <a:rPr dirty="0"/>
              <a:t>Library &amp; Information</a:t>
            </a:r>
            <a:r>
              <a:rPr spc="-5" dirty="0"/>
              <a:t> </a:t>
            </a:r>
            <a:r>
              <a:rPr dirty="0"/>
              <a:t>Center</a:t>
            </a:r>
          </a:p>
          <a:p>
            <a:pPr marL="1327785" indent="-499109">
              <a:lnSpc>
                <a:spcPct val="100000"/>
              </a:lnSpc>
              <a:spcBef>
                <a:spcPts val="919"/>
              </a:spcBef>
              <a:buClr>
                <a:srgbClr val="DE1E25"/>
              </a:buClr>
              <a:buChar char="•"/>
              <a:tabLst>
                <a:tab pos="1327785" algn="l"/>
                <a:tab pos="1328420" algn="l"/>
              </a:tabLst>
            </a:pPr>
            <a:r>
              <a:rPr dirty="0"/>
              <a:t>Congress</a:t>
            </a:r>
            <a:r>
              <a:rPr spc="-5" dirty="0"/>
              <a:t> Hall</a:t>
            </a:r>
          </a:p>
          <a:p>
            <a:pPr marL="1327785" indent="-499109">
              <a:lnSpc>
                <a:spcPct val="100000"/>
              </a:lnSpc>
              <a:spcBef>
                <a:spcPts val="919"/>
              </a:spcBef>
              <a:buClr>
                <a:srgbClr val="DE1E25"/>
              </a:buClr>
              <a:buChar char="•"/>
              <a:tabLst>
                <a:tab pos="1327785" algn="l"/>
                <a:tab pos="1328420" algn="l"/>
              </a:tabLst>
            </a:pPr>
            <a:r>
              <a:rPr dirty="0"/>
              <a:t>Conference</a:t>
            </a:r>
            <a:r>
              <a:rPr spc="-5" dirty="0"/>
              <a:t> rooms</a:t>
            </a:r>
          </a:p>
          <a:p>
            <a:pPr marL="1327785" indent="-499109">
              <a:lnSpc>
                <a:spcPct val="100000"/>
              </a:lnSpc>
              <a:spcBef>
                <a:spcPts val="920"/>
              </a:spcBef>
              <a:buClr>
                <a:srgbClr val="DE1E25"/>
              </a:buClr>
              <a:buChar char="•"/>
              <a:tabLst>
                <a:tab pos="1327785" algn="l"/>
                <a:tab pos="1328420" algn="l"/>
              </a:tabLst>
            </a:pPr>
            <a:r>
              <a:rPr dirty="0"/>
              <a:t>An </a:t>
            </a:r>
            <a:r>
              <a:rPr dirty="0" smtClean="0"/>
              <a:t>outpatient</a:t>
            </a:r>
            <a:r>
              <a:rPr spc="-5" dirty="0" smtClean="0"/>
              <a:t> </a:t>
            </a:r>
            <a:r>
              <a:rPr dirty="0"/>
              <a:t>clinic</a:t>
            </a:r>
          </a:p>
          <a:p>
            <a:pPr marL="1327785" indent="-499109">
              <a:lnSpc>
                <a:spcPct val="100000"/>
              </a:lnSpc>
              <a:spcBef>
                <a:spcPts val="915"/>
              </a:spcBef>
              <a:buClr>
                <a:srgbClr val="DE1E25"/>
              </a:buClr>
              <a:buChar char="•"/>
              <a:tabLst>
                <a:tab pos="1327785" algn="l"/>
                <a:tab pos="1328420" algn="l"/>
              </a:tabLst>
            </a:pPr>
            <a:r>
              <a:rPr dirty="0"/>
              <a:t>Recreational facility </a:t>
            </a:r>
            <a:r>
              <a:rPr spc="-5" dirty="0"/>
              <a:t>in the </a:t>
            </a:r>
            <a:r>
              <a:rPr dirty="0"/>
              <a:t>Moscow</a:t>
            </a:r>
            <a:r>
              <a:rPr spc="-15" dirty="0"/>
              <a:t> </a:t>
            </a:r>
            <a:r>
              <a:rPr dirty="0"/>
              <a:t>Region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nternational.fa.ru/PublishingImages/ufrf_logo_e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47" y="2286000"/>
            <a:ext cx="5130453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3479800" y="5562600"/>
            <a:ext cx="10134600" cy="686726"/>
          </a:xfrm>
          <a:prstGeom prst="rect">
            <a:avLst/>
          </a:prstGeom>
          <a:solidFill>
            <a:srgbClr val="DE1E25"/>
          </a:solidFill>
        </p:spPr>
        <p:txBody>
          <a:bodyPr vert="horz" wrap="square" lIns="0" tIns="116205" rIns="0" bIns="0" rtlCol="0">
            <a:spAutoFit/>
          </a:bodyPr>
          <a:lstStyle>
            <a:lvl1pPr>
              <a:defRPr sz="3300" b="1" i="0">
                <a:solidFill>
                  <a:srgbClr val="2C242A"/>
                </a:solidFill>
                <a:latin typeface="Book Antiqua"/>
                <a:ea typeface="+mj-ea"/>
                <a:cs typeface="Book Antiqua"/>
              </a:defRPr>
            </a:lvl1pPr>
          </a:lstStyle>
          <a:p>
            <a:pPr marL="496570">
              <a:spcBef>
                <a:spcPts val="915"/>
              </a:spcBef>
            </a:pPr>
            <a:r>
              <a:rPr lang="en-US" sz="3700" b="0" kern="0" spc="10" dirty="0" smtClean="0">
                <a:solidFill>
                  <a:srgbClr val="FFFFFF"/>
                </a:solidFill>
              </a:rPr>
              <a:t>LET’S BUILD THE FUTURE TOGETHER! </a:t>
            </a:r>
            <a:endParaRPr lang="en-US" sz="3700" kern="0" dirty="0"/>
          </a:p>
        </p:txBody>
      </p:sp>
      <p:sp>
        <p:nvSpPr>
          <p:cNvPr id="6" name="object 4"/>
          <p:cNvSpPr txBox="1"/>
          <p:nvPr/>
        </p:nvSpPr>
        <p:spPr>
          <a:xfrm>
            <a:off x="8051800" y="1981200"/>
            <a:ext cx="7082155" cy="249042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828676">
              <a:lnSpc>
                <a:spcPct val="100000"/>
              </a:lnSpc>
              <a:spcBef>
                <a:spcPts val="915"/>
              </a:spcBef>
              <a:buClr>
                <a:srgbClr val="DE1E25"/>
              </a:buClr>
              <a:tabLst>
                <a:tab pos="1327785" algn="l"/>
                <a:tab pos="1328420" algn="l"/>
              </a:tabLst>
            </a:pPr>
            <a:endParaRPr lang="en-US" sz="3500" b="1" dirty="0" smtClean="0">
              <a:latin typeface="Book Antiqua" panose="02040602050305030304" pitchFamily="18" charset="0"/>
            </a:endParaRPr>
          </a:p>
          <a:p>
            <a:pPr marL="828676">
              <a:lnSpc>
                <a:spcPct val="100000"/>
              </a:lnSpc>
              <a:spcBef>
                <a:spcPts val="915"/>
              </a:spcBef>
              <a:buClr>
                <a:srgbClr val="DE1E25"/>
              </a:buClr>
              <a:tabLst>
                <a:tab pos="1327785" algn="l"/>
                <a:tab pos="1328420" algn="l"/>
              </a:tabLst>
            </a:pPr>
            <a:r>
              <a:rPr lang="en-US" sz="3500" b="1" dirty="0">
                <a:latin typeface="Book Antiqua" panose="02040602050305030304" pitchFamily="18" charset="0"/>
              </a:rPr>
              <a:t>O</a:t>
            </a:r>
            <a:r>
              <a:rPr lang="en-US" sz="3500" b="1" dirty="0" smtClean="0">
                <a:latin typeface="Book Antiqua" panose="02040602050305030304" pitchFamily="18" charset="0"/>
              </a:rPr>
              <a:t>ur Contacts:</a:t>
            </a:r>
            <a:endParaRPr lang="ru-RU" sz="3500" b="1" dirty="0">
              <a:latin typeface="Book Antiqua" panose="02040602050305030304" pitchFamily="18" charset="0"/>
            </a:endParaRPr>
          </a:p>
          <a:p>
            <a:pPr marL="828676">
              <a:lnSpc>
                <a:spcPct val="100000"/>
              </a:lnSpc>
              <a:spcBef>
                <a:spcPts val="915"/>
              </a:spcBef>
              <a:buClr>
                <a:srgbClr val="DE1E25"/>
              </a:buClr>
              <a:tabLst>
                <a:tab pos="1327785" algn="l"/>
                <a:tab pos="1328420" algn="l"/>
              </a:tabLst>
            </a:pPr>
            <a:r>
              <a:rPr lang="en-US" sz="3200" dirty="0">
                <a:latin typeface="Book Antiqua" panose="02040602050305030304" pitchFamily="18" charset="0"/>
              </a:rPr>
              <a:t>+ 7 499 </a:t>
            </a:r>
            <a:r>
              <a:rPr lang="en-US" sz="3200" dirty="0">
                <a:latin typeface="Book Antiqua" panose="02040602050305030304" pitchFamily="18" charset="0"/>
              </a:rPr>
              <a:t>249 </a:t>
            </a:r>
            <a:r>
              <a:rPr lang="en-US" sz="3200" dirty="0" smtClean="0">
                <a:latin typeface="Book Antiqua" panose="02040602050305030304" pitchFamily="18" charset="0"/>
              </a:rPr>
              <a:t>5249</a:t>
            </a:r>
            <a:r>
              <a:rPr lang="en-US" sz="3200" dirty="0">
                <a:latin typeface="Book Antiqua" panose="02040602050305030304" pitchFamily="18" charset="0"/>
              </a:rPr>
              <a:t>, + 7 499 943 9417</a:t>
            </a:r>
            <a:endParaRPr lang="en-US" sz="3200" dirty="0">
              <a:latin typeface="Book Antiqua" panose="02040602050305030304" pitchFamily="18" charset="0"/>
            </a:endParaRPr>
          </a:p>
          <a:p>
            <a:pPr marL="828676">
              <a:lnSpc>
                <a:spcPct val="100000"/>
              </a:lnSpc>
              <a:spcBef>
                <a:spcPts val="915"/>
              </a:spcBef>
              <a:buClr>
                <a:srgbClr val="DE1E25"/>
              </a:buClr>
              <a:tabLst>
                <a:tab pos="1327785" algn="l"/>
                <a:tab pos="1328420" algn="l"/>
              </a:tabLst>
            </a:pPr>
            <a:r>
              <a:rPr lang="en-US" sz="3200" dirty="0">
                <a:latin typeface="Book Antiqua" panose="02040602050305030304" pitchFamily="18" charset="0"/>
              </a:rPr>
              <a:t>inter</a:t>
            </a:r>
            <a:r>
              <a:rPr lang="ru-RU" sz="3200" dirty="0">
                <a:latin typeface="Book Antiqua" panose="02040602050305030304" pitchFamily="18" charset="0"/>
              </a:rPr>
              <a:t>@fa.ru</a:t>
            </a:r>
            <a:r>
              <a:rPr lang="en-US" sz="3200" dirty="0">
                <a:latin typeface="Book Antiqua" panose="02040602050305030304" pitchFamily="18" charset="0"/>
              </a:rPr>
              <a:t>, academy@fa.ru</a:t>
            </a:r>
            <a:endParaRPr lang="ru-RU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6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4426" y="0"/>
            <a:ext cx="7632065" cy="9144000"/>
          </a:xfrm>
          <a:custGeom>
            <a:avLst/>
            <a:gdLst/>
            <a:ahLst/>
            <a:cxnLst/>
            <a:rect l="l" t="t" r="r" b="b"/>
            <a:pathLst>
              <a:path w="7632065" h="9144000">
                <a:moveTo>
                  <a:pt x="7631569" y="0"/>
                </a:moveTo>
                <a:lnTo>
                  <a:pt x="3422942" y="0"/>
                </a:lnTo>
                <a:lnTo>
                  <a:pt x="0" y="9144000"/>
                </a:lnTo>
                <a:lnTo>
                  <a:pt x="7631569" y="9144000"/>
                </a:lnTo>
                <a:lnTo>
                  <a:pt x="7631569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4524" y="2717749"/>
            <a:ext cx="9815830" cy="5130800"/>
          </a:xfrm>
          <a:custGeom>
            <a:avLst/>
            <a:gdLst/>
            <a:ahLst/>
            <a:cxnLst/>
            <a:rect l="l" t="t" r="r" b="b"/>
            <a:pathLst>
              <a:path w="9815830" h="5130800">
                <a:moveTo>
                  <a:pt x="9815652" y="5130800"/>
                </a:moveTo>
                <a:lnTo>
                  <a:pt x="0" y="5130800"/>
                </a:lnTo>
                <a:lnTo>
                  <a:pt x="0" y="0"/>
                </a:lnTo>
                <a:lnTo>
                  <a:pt x="9815652" y="0"/>
                </a:lnTo>
                <a:lnTo>
                  <a:pt x="9815652" y="5130800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9649" y="3061093"/>
            <a:ext cx="242069" cy="241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6416" y="2987578"/>
            <a:ext cx="380365" cy="389255"/>
          </a:xfrm>
          <a:custGeom>
            <a:avLst/>
            <a:gdLst/>
            <a:ahLst/>
            <a:cxnLst/>
            <a:rect l="l" t="t" r="r" b="b"/>
            <a:pathLst>
              <a:path w="380365" h="389254">
                <a:moveTo>
                  <a:pt x="177625" y="0"/>
                </a:moveTo>
                <a:lnTo>
                  <a:pt x="104625" y="21240"/>
                </a:lnTo>
                <a:lnTo>
                  <a:pt x="72339" y="42189"/>
                </a:lnTo>
                <a:lnTo>
                  <a:pt x="23724" y="99913"/>
                </a:lnTo>
                <a:lnTo>
                  <a:pt x="8575" y="135299"/>
                </a:lnTo>
                <a:lnTo>
                  <a:pt x="0" y="179377"/>
                </a:lnTo>
                <a:lnTo>
                  <a:pt x="1596" y="222876"/>
                </a:lnTo>
                <a:lnTo>
                  <a:pt x="12600" y="264316"/>
                </a:lnTo>
                <a:lnTo>
                  <a:pt x="32244" y="302217"/>
                </a:lnTo>
                <a:lnTo>
                  <a:pt x="59762" y="335099"/>
                </a:lnTo>
                <a:lnTo>
                  <a:pt x="94390" y="361483"/>
                </a:lnTo>
                <a:lnTo>
                  <a:pt x="135359" y="379888"/>
                </a:lnTo>
                <a:lnTo>
                  <a:pt x="179483" y="388475"/>
                </a:lnTo>
                <a:lnTo>
                  <a:pt x="194135" y="389032"/>
                </a:lnTo>
                <a:lnTo>
                  <a:pt x="242670" y="382851"/>
                </a:lnTo>
                <a:lnTo>
                  <a:pt x="287674" y="365052"/>
                </a:lnTo>
                <a:lnTo>
                  <a:pt x="324941" y="338228"/>
                </a:lnTo>
                <a:lnTo>
                  <a:pt x="196284" y="338228"/>
                </a:lnTo>
                <a:lnTo>
                  <a:pt x="150714" y="331476"/>
                </a:lnTo>
                <a:lnTo>
                  <a:pt x="109601" y="310709"/>
                </a:lnTo>
                <a:lnTo>
                  <a:pt x="78117" y="279241"/>
                </a:lnTo>
                <a:lnTo>
                  <a:pt x="57817" y="240073"/>
                </a:lnTo>
                <a:lnTo>
                  <a:pt x="50259" y="196206"/>
                </a:lnTo>
                <a:lnTo>
                  <a:pt x="57000" y="150641"/>
                </a:lnTo>
                <a:lnTo>
                  <a:pt x="84058" y="101384"/>
                </a:lnTo>
                <a:lnTo>
                  <a:pt x="127993" y="66338"/>
                </a:lnTo>
                <a:lnTo>
                  <a:pt x="181968" y="50647"/>
                </a:lnTo>
                <a:lnTo>
                  <a:pt x="239807" y="50647"/>
                </a:lnTo>
                <a:lnTo>
                  <a:pt x="253177" y="8515"/>
                </a:lnTo>
                <a:lnTo>
                  <a:pt x="215536" y="502"/>
                </a:lnTo>
                <a:lnTo>
                  <a:pt x="177625" y="0"/>
                </a:lnTo>
                <a:close/>
              </a:path>
              <a:path w="380365" h="389254">
                <a:moveTo>
                  <a:pt x="331536" y="237763"/>
                </a:moveTo>
                <a:lnTo>
                  <a:pt x="310776" y="278882"/>
                </a:lnTo>
                <a:lnTo>
                  <a:pt x="279315" y="310372"/>
                </a:lnTo>
                <a:lnTo>
                  <a:pt x="240151" y="330674"/>
                </a:lnTo>
                <a:lnTo>
                  <a:pt x="196284" y="338228"/>
                </a:lnTo>
                <a:lnTo>
                  <a:pt x="324941" y="338228"/>
                </a:lnTo>
                <a:lnTo>
                  <a:pt x="326991" y="336752"/>
                </a:lnTo>
                <a:lnTo>
                  <a:pt x="358467" y="299068"/>
                </a:lnTo>
                <a:lnTo>
                  <a:pt x="379949" y="253117"/>
                </a:lnTo>
                <a:lnTo>
                  <a:pt x="331536" y="237763"/>
                </a:lnTo>
                <a:close/>
              </a:path>
              <a:path w="380365" h="389254">
                <a:moveTo>
                  <a:pt x="239807" y="50647"/>
                </a:moveTo>
                <a:lnTo>
                  <a:pt x="181968" y="50647"/>
                </a:lnTo>
                <a:lnTo>
                  <a:pt x="209993" y="51018"/>
                </a:lnTo>
                <a:lnTo>
                  <a:pt x="237810" y="56940"/>
                </a:lnTo>
                <a:lnTo>
                  <a:pt x="239807" y="50647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9649" y="4577007"/>
            <a:ext cx="242069" cy="241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6416" y="4503492"/>
            <a:ext cx="380365" cy="389255"/>
          </a:xfrm>
          <a:custGeom>
            <a:avLst/>
            <a:gdLst/>
            <a:ahLst/>
            <a:cxnLst/>
            <a:rect l="l" t="t" r="r" b="b"/>
            <a:pathLst>
              <a:path w="380365" h="389254">
                <a:moveTo>
                  <a:pt x="177625" y="0"/>
                </a:moveTo>
                <a:lnTo>
                  <a:pt x="104625" y="21240"/>
                </a:lnTo>
                <a:lnTo>
                  <a:pt x="72339" y="42189"/>
                </a:lnTo>
                <a:lnTo>
                  <a:pt x="23724" y="99913"/>
                </a:lnTo>
                <a:lnTo>
                  <a:pt x="8575" y="135299"/>
                </a:lnTo>
                <a:lnTo>
                  <a:pt x="0" y="179377"/>
                </a:lnTo>
                <a:lnTo>
                  <a:pt x="1596" y="222876"/>
                </a:lnTo>
                <a:lnTo>
                  <a:pt x="12600" y="264316"/>
                </a:lnTo>
                <a:lnTo>
                  <a:pt x="32244" y="302217"/>
                </a:lnTo>
                <a:lnTo>
                  <a:pt x="59762" y="335099"/>
                </a:lnTo>
                <a:lnTo>
                  <a:pt x="94390" y="361483"/>
                </a:lnTo>
                <a:lnTo>
                  <a:pt x="135359" y="379888"/>
                </a:lnTo>
                <a:lnTo>
                  <a:pt x="179483" y="388475"/>
                </a:lnTo>
                <a:lnTo>
                  <a:pt x="194135" y="389032"/>
                </a:lnTo>
                <a:lnTo>
                  <a:pt x="242670" y="382851"/>
                </a:lnTo>
                <a:lnTo>
                  <a:pt x="287674" y="365052"/>
                </a:lnTo>
                <a:lnTo>
                  <a:pt x="324941" y="338228"/>
                </a:lnTo>
                <a:lnTo>
                  <a:pt x="196284" y="338228"/>
                </a:lnTo>
                <a:lnTo>
                  <a:pt x="150714" y="331476"/>
                </a:lnTo>
                <a:lnTo>
                  <a:pt x="109601" y="310709"/>
                </a:lnTo>
                <a:lnTo>
                  <a:pt x="78117" y="279241"/>
                </a:lnTo>
                <a:lnTo>
                  <a:pt x="57817" y="240073"/>
                </a:lnTo>
                <a:lnTo>
                  <a:pt x="50259" y="196206"/>
                </a:lnTo>
                <a:lnTo>
                  <a:pt x="57000" y="150641"/>
                </a:lnTo>
                <a:lnTo>
                  <a:pt x="84058" y="101384"/>
                </a:lnTo>
                <a:lnTo>
                  <a:pt x="127993" y="66338"/>
                </a:lnTo>
                <a:lnTo>
                  <a:pt x="181968" y="50647"/>
                </a:lnTo>
                <a:lnTo>
                  <a:pt x="239807" y="50647"/>
                </a:lnTo>
                <a:lnTo>
                  <a:pt x="253177" y="8515"/>
                </a:lnTo>
                <a:lnTo>
                  <a:pt x="215536" y="502"/>
                </a:lnTo>
                <a:lnTo>
                  <a:pt x="177625" y="0"/>
                </a:lnTo>
                <a:close/>
              </a:path>
              <a:path w="380365" h="389254">
                <a:moveTo>
                  <a:pt x="331536" y="237763"/>
                </a:moveTo>
                <a:lnTo>
                  <a:pt x="310776" y="278882"/>
                </a:lnTo>
                <a:lnTo>
                  <a:pt x="279315" y="310372"/>
                </a:lnTo>
                <a:lnTo>
                  <a:pt x="240151" y="330674"/>
                </a:lnTo>
                <a:lnTo>
                  <a:pt x="196284" y="338228"/>
                </a:lnTo>
                <a:lnTo>
                  <a:pt x="324941" y="338228"/>
                </a:lnTo>
                <a:lnTo>
                  <a:pt x="326991" y="336752"/>
                </a:lnTo>
                <a:lnTo>
                  <a:pt x="358467" y="299068"/>
                </a:lnTo>
                <a:lnTo>
                  <a:pt x="379949" y="253117"/>
                </a:lnTo>
                <a:lnTo>
                  <a:pt x="331536" y="237763"/>
                </a:lnTo>
                <a:close/>
              </a:path>
              <a:path w="380365" h="389254">
                <a:moveTo>
                  <a:pt x="239807" y="50647"/>
                </a:moveTo>
                <a:lnTo>
                  <a:pt x="181968" y="50647"/>
                </a:lnTo>
                <a:lnTo>
                  <a:pt x="209993" y="51018"/>
                </a:lnTo>
                <a:lnTo>
                  <a:pt x="237810" y="56940"/>
                </a:lnTo>
                <a:lnTo>
                  <a:pt x="239807" y="50647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9649" y="5103016"/>
            <a:ext cx="242069" cy="241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6416" y="5029501"/>
            <a:ext cx="380365" cy="389255"/>
          </a:xfrm>
          <a:custGeom>
            <a:avLst/>
            <a:gdLst/>
            <a:ahLst/>
            <a:cxnLst/>
            <a:rect l="l" t="t" r="r" b="b"/>
            <a:pathLst>
              <a:path w="380365" h="389254">
                <a:moveTo>
                  <a:pt x="177625" y="0"/>
                </a:moveTo>
                <a:lnTo>
                  <a:pt x="104625" y="21240"/>
                </a:lnTo>
                <a:lnTo>
                  <a:pt x="72339" y="42189"/>
                </a:lnTo>
                <a:lnTo>
                  <a:pt x="23724" y="99913"/>
                </a:lnTo>
                <a:lnTo>
                  <a:pt x="8575" y="135299"/>
                </a:lnTo>
                <a:lnTo>
                  <a:pt x="0" y="179377"/>
                </a:lnTo>
                <a:lnTo>
                  <a:pt x="1596" y="222876"/>
                </a:lnTo>
                <a:lnTo>
                  <a:pt x="12600" y="264316"/>
                </a:lnTo>
                <a:lnTo>
                  <a:pt x="32244" y="302217"/>
                </a:lnTo>
                <a:lnTo>
                  <a:pt x="59762" y="335099"/>
                </a:lnTo>
                <a:lnTo>
                  <a:pt x="94390" y="361483"/>
                </a:lnTo>
                <a:lnTo>
                  <a:pt x="135359" y="379888"/>
                </a:lnTo>
                <a:lnTo>
                  <a:pt x="179483" y="388475"/>
                </a:lnTo>
                <a:lnTo>
                  <a:pt x="194135" y="389032"/>
                </a:lnTo>
                <a:lnTo>
                  <a:pt x="242670" y="382851"/>
                </a:lnTo>
                <a:lnTo>
                  <a:pt x="287674" y="365052"/>
                </a:lnTo>
                <a:lnTo>
                  <a:pt x="324941" y="338228"/>
                </a:lnTo>
                <a:lnTo>
                  <a:pt x="196284" y="338228"/>
                </a:lnTo>
                <a:lnTo>
                  <a:pt x="150714" y="331476"/>
                </a:lnTo>
                <a:lnTo>
                  <a:pt x="109601" y="310709"/>
                </a:lnTo>
                <a:lnTo>
                  <a:pt x="78117" y="279241"/>
                </a:lnTo>
                <a:lnTo>
                  <a:pt x="57817" y="240073"/>
                </a:lnTo>
                <a:lnTo>
                  <a:pt x="50259" y="196206"/>
                </a:lnTo>
                <a:lnTo>
                  <a:pt x="57000" y="150641"/>
                </a:lnTo>
                <a:lnTo>
                  <a:pt x="84058" y="101384"/>
                </a:lnTo>
                <a:lnTo>
                  <a:pt x="127993" y="66338"/>
                </a:lnTo>
                <a:lnTo>
                  <a:pt x="181968" y="50647"/>
                </a:lnTo>
                <a:lnTo>
                  <a:pt x="239807" y="50647"/>
                </a:lnTo>
                <a:lnTo>
                  <a:pt x="253177" y="8515"/>
                </a:lnTo>
                <a:lnTo>
                  <a:pt x="215536" y="502"/>
                </a:lnTo>
                <a:lnTo>
                  <a:pt x="177625" y="0"/>
                </a:lnTo>
                <a:close/>
              </a:path>
              <a:path w="380365" h="389254">
                <a:moveTo>
                  <a:pt x="331536" y="237763"/>
                </a:moveTo>
                <a:lnTo>
                  <a:pt x="310776" y="278882"/>
                </a:lnTo>
                <a:lnTo>
                  <a:pt x="279315" y="310372"/>
                </a:lnTo>
                <a:lnTo>
                  <a:pt x="240151" y="330674"/>
                </a:lnTo>
                <a:lnTo>
                  <a:pt x="196284" y="338228"/>
                </a:lnTo>
                <a:lnTo>
                  <a:pt x="324941" y="338228"/>
                </a:lnTo>
                <a:lnTo>
                  <a:pt x="326991" y="336752"/>
                </a:lnTo>
                <a:lnTo>
                  <a:pt x="358467" y="299068"/>
                </a:lnTo>
                <a:lnTo>
                  <a:pt x="379949" y="253117"/>
                </a:lnTo>
                <a:lnTo>
                  <a:pt x="331536" y="237763"/>
                </a:lnTo>
                <a:close/>
              </a:path>
              <a:path w="380365" h="389254">
                <a:moveTo>
                  <a:pt x="239807" y="50647"/>
                </a:moveTo>
                <a:lnTo>
                  <a:pt x="181968" y="50647"/>
                </a:lnTo>
                <a:lnTo>
                  <a:pt x="209993" y="51018"/>
                </a:lnTo>
                <a:lnTo>
                  <a:pt x="237810" y="56940"/>
                </a:lnTo>
                <a:lnTo>
                  <a:pt x="239807" y="50647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9649" y="6119065"/>
            <a:ext cx="242069" cy="241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6416" y="6045549"/>
            <a:ext cx="380365" cy="389255"/>
          </a:xfrm>
          <a:custGeom>
            <a:avLst/>
            <a:gdLst/>
            <a:ahLst/>
            <a:cxnLst/>
            <a:rect l="l" t="t" r="r" b="b"/>
            <a:pathLst>
              <a:path w="380365" h="389254">
                <a:moveTo>
                  <a:pt x="177625" y="0"/>
                </a:moveTo>
                <a:lnTo>
                  <a:pt x="104625" y="21240"/>
                </a:lnTo>
                <a:lnTo>
                  <a:pt x="72339" y="42189"/>
                </a:lnTo>
                <a:lnTo>
                  <a:pt x="23724" y="99913"/>
                </a:lnTo>
                <a:lnTo>
                  <a:pt x="8575" y="135299"/>
                </a:lnTo>
                <a:lnTo>
                  <a:pt x="0" y="179377"/>
                </a:lnTo>
                <a:lnTo>
                  <a:pt x="1596" y="222876"/>
                </a:lnTo>
                <a:lnTo>
                  <a:pt x="12600" y="264316"/>
                </a:lnTo>
                <a:lnTo>
                  <a:pt x="32244" y="302217"/>
                </a:lnTo>
                <a:lnTo>
                  <a:pt x="59762" y="335099"/>
                </a:lnTo>
                <a:lnTo>
                  <a:pt x="94390" y="361483"/>
                </a:lnTo>
                <a:lnTo>
                  <a:pt x="135359" y="379888"/>
                </a:lnTo>
                <a:lnTo>
                  <a:pt x="179483" y="388475"/>
                </a:lnTo>
                <a:lnTo>
                  <a:pt x="194135" y="389032"/>
                </a:lnTo>
                <a:lnTo>
                  <a:pt x="242670" y="382851"/>
                </a:lnTo>
                <a:lnTo>
                  <a:pt x="287674" y="365052"/>
                </a:lnTo>
                <a:lnTo>
                  <a:pt x="324941" y="338228"/>
                </a:lnTo>
                <a:lnTo>
                  <a:pt x="196284" y="338228"/>
                </a:lnTo>
                <a:lnTo>
                  <a:pt x="150714" y="331476"/>
                </a:lnTo>
                <a:lnTo>
                  <a:pt x="109601" y="310709"/>
                </a:lnTo>
                <a:lnTo>
                  <a:pt x="78117" y="279241"/>
                </a:lnTo>
                <a:lnTo>
                  <a:pt x="57817" y="240073"/>
                </a:lnTo>
                <a:lnTo>
                  <a:pt x="50259" y="196206"/>
                </a:lnTo>
                <a:lnTo>
                  <a:pt x="57000" y="150641"/>
                </a:lnTo>
                <a:lnTo>
                  <a:pt x="84058" y="101384"/>
                </a:lnTo>
                <a:lnTo>
                  <a:pt x="127993" y="66338"/>
                </a:lnTo>
                <a:lnTo>
                  <a:pt x="181968" y="50647"/>
                </a:lnTo>
                <a:lnTo>
                  <a:pt x="239807" y="50647"/>
                </a:lnTo>
                <a:lnTo>
                  <a:pt x="253177" y="8515"/>
                </a:lnTo>
                <a:lnTo>
                  <a:pt x="215536" y="502"/>
                </a:lnTo>
                <a:lnTo>
                  <a:pt x="177625" y="0"/>
                </a:lnTo>
                <a:close/>
              </a:path>
              <a:path w="380365" h="389254">
                <a:moveTo>
                  <a:pt x="331536" y="237763"/>
                </a:moveTo>
                <a:lnTo>
                  <a:pt x="310776" y="278882"/>
                </a:lnTo>
                <a:lnTo>
                  <a:pt x="279315" y="310372"/>
                </a:lnTo>
                <a:lnTo>
                  <a:pt x="240151" y="330674"/>
                </a:lnTo>
                <a:lnTo>
                  <a:pt x="196284" y="338228"/>
                </a:lnTo>
                <a:lnTo>
                  <a:pt x="324941" y="338228"/>
                </a:lnTo>
                <a:lnTo>
                  <a:pt x="326991" y="336752"/>
                </a:lnTo>
                <a:lnTo>
                  <a:pt x="358467" y="299068"/>
                </a:lnTo>
                <a:lnTo>
                  <a:pt x="379949" y="253117"/>
                </a:lnTo>
                <a:lnTo>
                  <a:pt x="331536" y="237763"/>
                </a:lnTo>
                <a:close/>
              </a:path>
              <a:path w="380365" h="389254">
                <a:moveTo>
                  <a:pt x="239807" y="50647"/>
                </a:moveTo>
                <a:lnTo>
                  <a:pt x="181968" y="50647"/>
                </a:lnTo>
                <a:lnTo>
                  <a:pt x="209993" y="51018"/>
                </a:lnTo>
                <a:lnTo>
                  <a:pt x="237810" y="56940"/>
                </a:lnTo>
                <a:lnTo>
                  <a:pt x="239807" y="50647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9649" y="6615617"/>
            <a:ext cx="242069" cy="241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6416" y="6542103"/>
            <a:ext cx="380365" cy="389255"/>
          </a:xfrm>
          <a:custGeom>
            <a:avLst/>
            <a:gdLst/>
            <a:ahLst/>
            <a:cxnLst/>
            <a:rect l="l" t="t" r="r" b="b"/>
            <a:pathLst>
              <a:path w="380365" h="389254">
                <a:moveTo>
                  <a:pt x="177625" y="0"/>
                </a:moveTo>
                <a:lnTo>
                  <a:pt x="104625" y="21240"/>
                </a:lnTo>
                <a:lnTo>
                  <a:pt x="72339" y="42189"/>
                </a:lnTo>
                <a:lnTo>
                  <a:pt x="23724" y="99913"/>
                </a:lnTo>
                <a:lnTo>
                  <a:pt x="8575" y="135299"/>
                </a:lnTo>
                <a:lnTo>
                  <a:pt x="0" y="179377"/>
                </a:lnTo>
                <a:lnTo>
                  <a:pt x="1596" y="222876"/>
                </a:lnTo>
                <a:lnTo>
                  <a:pt x="12600" y="264316"/>
                </a:lnTo>
                <a:lnTo>
                  <a:pt x="32244" y="302217"/>
                </a:lnTo>
                <a:lnTo>
                  <a:pt x="59762" y="335099"/>
                </a:lnTo>
                <a:lnTo>
                  <a:pt x="94390" y="361483"/>
                </a:lnTo>
                <a:lnTo>
                  <a:pt x="135359" y="379888"/>
                </a:lnTo>
                <a:lnTo>
                  <a:pt x="179483" y="388475"/>
                </a:lnTo>
                <a:lnTo>
                  <a:pt x="194135" y="389032"/>
                </a:lnTo>
                <a:lnTo>
                  <a:pt x="242670" y="382851"/>
                </a:lnTo>
                <a:lnTo>
                  <a:pt x="287674" y="365052"/>
                </a:lnTo>
                <a:lnTo>
                  <a:pt x="324941" y="338228"/>
                </a:lnTo>
                <a:lnTo>
                  <a:pt x="196284" y="338228"/>
                </a:lnTo>
                <a:lnTo>
                  <a:pt x="150714" y="331476"/>
                </a:lnTo>
                <a:lnTo>
                  <a:pt x="109601" y="310709"/>
                </a:lnTo>
                <a:lnTo>
                  <a:pt x="78117" y="279241"/>
                </a:lnTo>
                <a:lnTo>
                  <a:pt x="57817" y="240073"/>
                </a:lnTo>
                <a:lnTo>
                  <a:pt x="50259" y="196206"/>
                </a:lnTo>
                <a:lnTo>
                  <a:pt x="57000" y="150641"/>
                </a:lnTo>
                <a:lnTo>
                  <a:pt x="84058" y="101384"/>
                </a:lnTo>
                <a:lnTo>
                  <a:pt x="127993" y="66338"/>
                </a:lnTo>
                <a:lnTo>
                  <a:pt x="181968" y="50647"/>
                </a:lnTo>
                <a:lnTo>
                  <a:pt x="239807" y="50647"/>
                </a:lnTo>
                <a:lnTo>
                  <a:pt x="253177" y="8515"/>
                </a:lnTo>
                <a:lnTo>
                  <a:pt x="215536" y="502"/>
                </a:lnTo>
                <a:lnTo>
                  <a:pt x="177625" y="0"/>
                </a:lnTo>
                <a:close/>
              </a:path>
              <a:path w="380365" h="389254">
                <a:moveTo>
                  <a:pt x="331536" y="237763"/>
                </a:moveTo>
                <a:lnTo>
                  <a:pt x="310776" y="278882"/>
                </a:lnTo>
                <a:lnTo>
                  <a:pt x="279315" y="310372"/>
                </a:lnTo>
                <a:lnTo>
                  <a:pt x="240151" y="330674"/>
                </a:lnTo>
                <a:lnTo>
                  <a:pt x="196284" y="338228"/>
                </a:lnTo>
                <a:lnTo>
                  <a:pt x="324941" y="338228"/>
                </a:lnTo>
                <a:lnTo>
                  <a:pt x="326991" y="336752"/>
                </a:lnTo>
                <a:lnTo>
                  <a:pt x="358467" y="299068"/>
                </a:lnTo>
                <a:lnTo>
                  <a:pt x="379949" y="253117"/>
                </a:lnTo>
                <a:lnTo>
                  <a:pt x="331536" y="237763"/>
                </a:lnTo>
                <a:close/>
              </a:path>
              <a:path w="380365" h="389254">
                <a:moveTo>
                  <a:pt x="239807" y="50647"/>
                </a:moveTo>
                <a:lnTo>
                  <a:pt x="181968" y="50647"/>
                </a:lnTo>
                <a:lnTo>
                  <a:pt x="209993" y="51018"/>
                </a:lnTo>
                <a:lnTo>
                  <a:pt x="237810" y="56940"/>
                </a:lnTo>
                <a:lnTo>
                  <a:pt x="239807" y="50647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9649" y="7112170"/>
            <a:ext cx="242069" cy="241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6416" y="7038654"/>
            <a:ext cx="380365" cy="389255"/>
          </a:xfrm>
          <a:custGeom>
            <a:avLst/>
            <a:gdLst/>
            <a:ahLst/>
            <a:cxnLst/>
            <a:rect l="l" t="t" r="r" b="b"/>
            <a:pathLst>
              <a:path w="380365" h="389254">
                <a:moveTo>
                  <a:pt x="177625" y="0"/>
                </a:moveTo>
                <a:lnTo>
                  <a:pt x="104625" y="21240"/>
                </a:lnTo>
                <a:lnTo>
                  <a:pt x="72339" y="42189"/>
                </a:lnTo>
                <a:lnTo>
                  <a:pt x="23724" y="99913"/>
                </a:lnTo>
                <a:lnTo>
                  <a:pt x="8575" y="135299"/>
                </a:lnTo>
                <a:lnTo>
                  <a:pt x="0" y="179377"/>
                </a:lnTo>
                <a:lnTo>
                  <a:pt x="1596" y="222876"/>
                </a:lnTo>
                <a:lnTo>
                  <a:pt x="12600" y="264316"/>
                </a:lnTo>
                <a:lnTo>
                  <a:pt x="32244" y="302217"/>
                </a:lnTo>
                <a:lnTo>
                  <a:pt x="59762" y="335099"/>
                </a:lnTo>
                <a:lnTo>
                  <a:pt x="94390" y="361483"/>
                </a:lnTo>
                <a:lnTo>
                  <a:pt x="135359" y="379888"/>
                </a:lnTo>
                <a:lnTo>
                  <a:pt x="179483" y="388475"/>
                </a:lnTo>
                <a:lnTo>
                  <a:pt x="194135" y="389032"/>
                </a:lnTo>
                <a:lnTo>
                  <a:pt x="242670" y="382851"/>
                </a:lnTo>
                <a:lnTo>
                  <a:pt x="287674" y="365052"/>
                </a:lnTo>
                <a:lnTo>
                  <a:pt x="324941" y="338228"/>
                </a:lnTo>
                <a:lnTo>
                  <a:pt x="196284" y="338228"/>
                </a:lnTo>
                <a:lnTo>
                  <a:pt x="150714" y="331476"/>
                </a:lnTo>
                <a:lnTo>
                  <a:pt x="109601" y="310709"/>
                </a:lnTo>
                <a:lnTo>
                  <a:pt x="78117" y="279241"/>
                </a:lnTo>
                <a:lnTo>
                  <a:pt x="57817" y="240073"/>
                </a:lnTo>
                <a:lnTo>
                  <a:pt x="50259" y="196206"/>
                </a:lnTo>
                <a:lnTo>
                  <a:pt x="57000" y="150641"/>
                </a:lnTo>
                <a:lnTo>
                  <a:pt x="84058" y="101384"/>
                </a:lnTo>
                <a:lnTo>
                  <a:pt x="127993" y="66338"/>
                </a:lnTo>
                <a:lnTo>
                  <a:pt x="181968" y="50647"/>
                </a:lnTo>
                <a:lnTo>
                  <a:pt x="239807" y="50647"/>
                </a:lnTo>
                <a:lnTo>
                  <a:pt x="253177" y="8515"/>
                </a:lnTo>
                <a:lnTo>
                  <a:pt x="215536" y="502"/>
                </a:lnTo>
                <a:lnTo>
                  <a:pt x="177625" y="0"/>
                </a:lnTo>
                <a:close/>
              </a:path>
              <a:path w="380365" h="389254">
                <a:moveTo>
                  <a:pt x="331536" y="237763"/>
                </a:moveTo>
                <a:lnTo>
                  <a:pt x="310776" y="278882"/>
                </a:lnTo>
                <a:lnTo>
                  <a:pt x="279315" y="310372"/>
                </a:lnTo>
                <a:lnTo>
                  <a:pt x="240151" y="330674"/>
                </a:lnTo>
                <a:lnTo>
                  <a:pt x="196284" y="338228"/>
                </a:lnTo>
                <a:lnTo>
                  <a:pt x="324941" y="338228"/>
                </a:lnTo>
                <a:lnTo>
                  <a:pt x="326991" y="336752"/>
                </a:lnTo>
                <a:lnTo>
                  <a:pt x="358467" y="299068"/>
                </a:lnTo>
                <a:lnTo>
                  <a:pt x="379949" y="253117"/>
                </a:lnTo>
                <a:lnTo>
                  <a:pt x="331536" y="237763"/>
                </a:lnTo>
                <a:close/>
              </a:path>
              <a:path w="380365" h="389254">
                <a:moveTo>
                  <a:pt x="239807" y="50647"/>
                </a:moveTo>
                <a:lnTo>
                  <a:pt x="181968" y="50647"/>
                </a:lnTo>
                <a:lnTo>
                  <a:pt x="209993" y="51018"/>
                </a:lnTo>
                <a:lnTo>
                  <a:pt x="237810" y="56940"/>
                </a:lnTo>
                <a:lnTo>
                  <a:pt x="239807" y="50647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56327" y="2836490"/>
            <a:ext cx="10681335" cy="46240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2400" dirty="0" smtClean="0">
                <a:solidFill>
                  <a:srgbClr val="18161C"/>
                </a:solidFill>
                <a:latin typeface="Book Antiqua"/>
                <a:cs typeface="Book Antiqua"/>
              </a:rPr>
              <a:t>1919 </a:t>
            </a:r>
            <a:r>
              <a:rPr lang="en-US" sz="2400" dirty="0" smtClean="0">
                <a:solidFill>
                  <a:srgbClr val="18161C"/>
                </a:solidFill>
                <a:latin typeface="Book Antiqua"/>
                <a:cs typeface="Book Antiqua"/>
              </a:rPr>
              <a:t>- </a:t>
            </a:r>
            <a:r>
              <a:rPr lang="en-US" sz="2400" b="1" i="1" dirty="0">
                <a:latin typeface="Book Antiqua"/>
                <a:cs typeface="Book Antiqua"/>
              </a:rPr>
              <a:t>Moscow </a:t>
            </a:r>
            <a:r>
              <a:rPr lang="en-US" sz="2400" b="1" i="1" spc="-5" dirty="0">
                <a:latin typeface="Book Antiqua"/>
                <a:cs typeface="Book Antiqua"/>
              </a:rPr>
              <a:t>Institute of </a:t>
            </a:r>
            <a:r>
              <a:rPr lang="en-US" sz="2400" b="1" i="1" spc="-5" dirty="0" smtClean="0">
                <a:latin typeface="Book Antiqua"/>
                <a:cs typeface="Book Antiqua"/>
              </a:rPr>
              <a:t>Finance and</a:t>
            </a:r>
            <a:r>
              <a:rPr lang="en-US" sz="2400" b="1" i="1" spc="-30" dirty="0" smtClean="0">
                <a:latin typeface="Book Antiqua"/>
                <a:cs typeface="Book Antiqua"/>
              </a:rPr>
              <a:t> </a:t>
            </a:r>
            <a:r>
              <a:rPr lang="en-US" sz="2400" b="1" i="1" dirty="0">
                <a:latin typeface="Book Antiqua"/>
                <a:cs typeface="Book Antiqua"/>
              </a:rPr>
              <a:t>Economics </a:t>
            </a:r>
            <a:r>
              <a:rPr lang="en-US" sz="2400" spc="-5" dirty="0">
                <a:latin typeface="Book Antiqua"/>
                <a:cs typeface="Book Antiqua"/>
              </a:rPr>
              <a:t>was established </a:t>
            </a:r>
            <a:r>
              <a:rPr sz="2400" spc="-5" dirty="0">
                <a:latin typeface="Book Antiqua"/>
                <a:cs typeface="Book Antiqua"/>
              </a:rPr>
              <a:t>by</a:t>
            </a:r>
            <a:r>
              <a:rPr sz="2400" spc="-5" dirty="0">
                <a:solidFill>
                  <a:srgbClr val="00B050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the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People's Commissariat of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Finance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of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the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Russian Soviet 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Federative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Socialist Republic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to train public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finance officials for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the young </a:t>
            </a:r>
            <a:r>
              <a:rPr sz="2400" dirty="0" smtClean="0">
                <a:solidFill>
                  <a:srgbClr val="18161C"/>
                </a:solidFill>
                <a:latin typeface="Book Antiqua"/>
                <a:cs typeface="Book Antiqua"/>
              </a:rPr>
              <a:t>Soviet</a:t>
            </a:r>
            <a:r>
              <a:rPr sz="24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state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774065" algn="l"/>
              </a:tabLst>
            </a:pP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1934	–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reformed </a:t>
            </a:r>
            <a:r>
              <a:rPr sz="2400" spc="-5" dirty="0" smtClean="0">
                <a:latin typeface="Book Antiqua"/>
                <a:cs typeface="Book Antiqua"/>
              </a:rPr>
              <a:t>into</a:t>
            </a:r>
            <a:r>
              <a:rPr sz="2400" spc="-5" dirty="0" smtClean="0">
                <a:solidFill>
                  <a:srgbClr val="00B050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the </a:t>
            </a:r>
            <a:r>
              <a:rPr sz="2400" b="1" i="1" dirty="0">
                <a:solidFill>
                  <a:srgbClr val="18161C"/>
                </a:solidFill>
                <a:latin typeface="Book Antiqua"/>
                <a:cs typeface="Book Antiqua"/>
              </a:rPr>
              <a:t>Moscow </a:t>
            </a:r>
            <a:r>
              <a:rPr sz="2400" b="1" i="1" spc="-5" dirty="0">
                <a:solidFill>
                  <a:srgbClr val="18161C"/>
                </a:solidFill>
                <a:latin typeface="Book Antiqua"/>
                <a:cs typeface="Book Antiqua"/>
              </a:rPr>
              <a:t>Institute of Credit and</a:t>
            </a:r>
            <a:r>
              <a:rPr sz="2400" b="1" i="1" spc="-30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400" b="1" i="1" dirty="0">
                <a:solidFill>
                  <a:srgbClr val="18161C"/>
                </a:solidFill>
                <a:latin typeface="Book Antiqua"/>
                <a:cs typeface="Book Antiqua"/>
              </a:rPr>
              <a:t>Economics</a:t>
            </a:r>
            <a:endParaRPr sz="2400" dirty="0">
              <a:latin typeface="Book Antiqua"/>
              <a:cs typeface="Book Antiqua"/>
            </a:endParaRPr>
          </a:p>
          <a:p>
            <a:pPr marL="12700" marR="287655" algn="just">
              <a:lnSpc>
                <a:spcPct val="138900"/>
              </a:lnSpc>
            </a:pP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1946 – Moscow Institute of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Finance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and Economics merged with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the</a:t>
            </a:r>
            <a:r>
              <a:rPr sz="2400" spc="-95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Moscow  Institute of Credit and </a:t>
            </a:r>
            <a:r>
              <a:rPr sz="2400" dirty="0">
                <a:latin typeface="Book Antiqua"/>
                <a:cs typeface="Book Antiqua"/>
              </a:rPr>
              <a:t>Economics </a:t>
            </a:r>
            <a:r>
              <a:rPr lang="en-US" sz="2400" spc="-5" dirty="0" smtClean="0">
                <a:latin typeface="Book Antiqua"/>
                <a:cs typeface="Book Antiqua"/>
              </a:rPr>
              <a:t>to form the </a:t>
            </a:r>
            <a:r>
              <a:rPr sz="2400" b="1" i="1" dirty="0" smtClean="0">
                <a:solidFill>
                  <a:srgbClr val="18161C"/>
                </a:solidFill>
                <a:latin typeface="Book Antiqua"/>
                <a:cs typeface="Book Antiqua"/>
              </a:rPr>
              <a:t>Moscow </a:t>
            </a:r>
            <a:r>
              <a:rPr sz="2400" b="1" i="1" spc="-5" dirty="0">
                <a:solidFill>
                  <a:srgbClr val="18161C"/>
                </a:solidFill>
                <a:latin typeface="Book Antiqua"/>
                <a:cs typeface="Book Antiqua"/>
              </a:rPr>
              <a:t>Institute of Finance  </a:t>
            </a:r>
            <a:endParaRPr lang="en-US" sz="2400" b="1" i="1" spc="-5" dirty="0" smtClean="0">
              <a:solidFill>
                <a:srgbClr val="18161C"/>
              </a:solidFill>
              <a:latin typeface="Book Antiqua"/>
              <a:cs typeface="Book Antiqua"/>
            </a:endParaRPr>
          </a:p>
          <a:p>
            <a:pPr marL="12700" marR="287655" algn="just">
              <a:lnSpc>
                <a:spcPct val="138900"/>
              </a:lnSpc>
            </a:pPr>
            <a:r>
              <a:rPr sz="2400" dirty="0" smtClean="0">
                <a:solidFill>
                  <a:srgbClr val="18161C"/>
                </a:solidFill>
                <a:latin typeface="Book Antiqua"/>
                <a:cs typeface="Book Antiqua"/>
              </a:rPr>
              <a:t>1991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– </a:t>
            </a:r>
            <a:r>
              <a:rPr sz="2400" b="1" i="1" spc="-5" dirty="0">
                <a:solidFill>
                  <a:srgbClr val="18161C"/>
                </a:solidFill>
                <a:latin typeface="Book Antiqua"/>
                <a:cs typeface="Book Antiqua"/>
              </a:rPr>
              <a:t>State Financial</a:t>
            </a:r>
            <a:r>
              <a:rPr sz="2400" b="1" i="1" spc="-10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400" b="1" i="1" spc="-5" dirty="0">
                <a:solidFill>
                  <a:srgbClr val="18161C"/>
                </a:solidFill>
                <a:latin typeface="Book Antiqua"/>
                <a:cs typeface="Book Antiqua"/>
              </a:rPr>
              <a:t>Academy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1992 – </a:t>
            </a:r>
            <a:r>
              <a:rPr sz="2400" b="1" i="1" spc="-5" dirty="0">
                <a:solidFill>
                  <a:srgbClr val="18161C"/>
                </a:solidFill>
                <a:latin typeface="Book Antiqua"/>
                <a:cs typeface="Book Antiqua"/>
              </a:rPr>
              <a:t>Financial Academy under the </a:t>
            </a:r>
            <a:r>
              <a:rPr sz="2400" b="1" i="1" dirty="0">
                <a:solidFill>
                  <a:srgbClr val="18161C"/>
                </a:solidFill>
                <a:latin typeface="Book Antiqua"/>
                <a:cs typeface="Book Antiqua"/>
              </a:rPr>
              <a:t>Government </a:t>
            </a:r>
            <a:r>
              <a:rPr sz="2400" b="1" i="1" spc="-5" dirty="0">
                <a:solidFill>
                  <a:srgbClr val="18161C"/>
                </a:solidFill>
                <a:latin typeface="Book Antiqua"/>
                <a:cs typeface="Book Antiqua"/>
              </a:rPr>
              <a:t>of the Russian</a:t>
            </a:r>
            <a:r>
              <a:rPr sz="2400" b="1" i="1" spc="-40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400" b="1" i="1" spc="-5" dirty="0">
                <a:solidFill>
                  <a:srgbClr val="18161C"/>
                </a:solidFill>
                <a:latin typeface="Book Antiqua"/>
                <a:cs typeface="Book Antiqua"/>
              </a:rPr>
              <a:t>Federation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2010 – </a:t>
            </a:r>
            <a:r>
              <a:rPr sz="2400" b="1" i="1" spc="-5" dirty="0">
                <a:solidFill>
                  <a:srgbClr val="18161C"/>
                </a:solidFill>
                <a:latin typeface="Book Antiqua"/>
                <a:cs typeface="Book Antiqua"/>
              </a:rPr>
              <a:t>Financial </a:t>
            </a:r>
            <a:r>
              <a:rPr sz="2400" b="1" i="1" dirty="0">
                <a:solidFill>
                  <a:srgbClr val="18161C"/>
                </a:solidFill>
                <a:latin typeface="Book Antiqua"/>
                <a:cs typeface="Book Antiqua"/>
              </a:rPr>
              <a:t>University </a:t>
            </a:r>
            <a:r>
              <a:rPr sz="2400" b="1" i="1" spc="-5" dirty="0">
                <a:solidFill>
                  <a:srgbClr val="18161C"/>
                </a:solidFill>
                <a:latin typeface="Book Antiqua"/>
                <a:cs typeface="Book Antiqua"/>
              </a:rPr>
              <a:t>under the </a:t>
            </a:r>
            <a:r>
              <a:rPr sz="2400" b="1" i="1" dirty="0">
                <a:solidFill>
                  <a:srgbClr val="18161C"/>
                </a:solidFill>
                <a:latin typeface="Book Antiqua"/>
                <a:cs typeface="Book Antiqua"/>
              </a:rPr>
              <a:t>Government </a:t>
            </a:r>
            <a:r>
              <a:rPr sz="2400" b="1" i="1" spc="-5" dirty="0">
                <a:solidFill>
                  <a:srgbClr val="18161C"/>
                </a:solidFill>
                <a:latin typeface="Book Antiqua"/>
                <a:cs typeface="Book Antiqua"/>
              </a:rPr>
              <a:t>of the Russian</a:t>
            </a:r>
            <a:r>
              <a:rPr sz="2400" b="1" i="1" spc="-50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400" b="1" i="1" spc="-5" dirty="0">
                <a:solidFill>
                  <a:srgbClr val="18161C"/>
                </a:solidFill>
                <a:latin typeface="Book Antiqua"/>
                <a:cs typeface="Book Antiqua"/>
              </a:rPr>
              <a:t>Federation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76416" y="838219"/>
            <a:ext cx="66294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pc="-5" dirty="0" smtClean="0">
                <a:solidFill>
                  <a:schemeClr val="tx1"/>
                </a:solidFill>
              </a:rPr>
              <a:t>CENTENNIAL SUCCESS STORY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65102" y="1738223"/>
            <a:ext cx="3251200" cy="2446020"/>
          </a:xfrm>
          <a:custGeom>
            <a:avLst/>
            <a:gdLst/>
            <a:ahLst/>
            <a:cxnLst/>
            <a:rect l="l" t="t" r="r" b="b"/>
            <a:pathLst>
              <a:path w="3251200" h="2446020">
                <a:moveTo>
                  <a:pt x="2335669" y="0"/>
                </a:moveTo>
                <a:lnTo>
                  <a:pt x="0" y="2445778"/>
                </a:lnTo>
                <a:lnTo>
                  <a:pt x="3251085" y="1481150"/>
                </a:lnTo>
                <a:lnTo>
                  <a:pt x="2335669" y="0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4426" y="0"/>
            <a:ext cx="7632065" cy="9144000"/>
          </a:xfrm>
          <a:custGeom>
            <a:avLst/>
            <a:gdLst/>
            <a:ahLst/>
            <a:cxnLst/>
            <a:rect l="l" t="t" r="r" b="b"/>
            <a:pathLst>
              <a:path w="7632065" h="9144000">
                <a:moveTo>
                  <a:pt x="7631569" y="0"/>
                </a:moveTo>
                <a:lnTo>
                  <a:pt x="3422942" y="0"/>
                </a:lnTo>
                <a:lnTo>
                  <a:pt x="0" y="9144000"/>
                </a:lnTo>
                <a:lnTo>
                  <a:pt x="7631569" y="9144000"/>
                </a:lnTo>
                <a:lnTo>
                  <a:pt x="7631569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36997" y="2063982"/>
            <a:ext cx="9815830" cy="5747385"/>
          </a:xfrm>
          <a:custGeom>
            <a:avLst/>
            <a:gdLst/>
            <a:ahLst/>
            <a:cxnLst/>
            <a:rect l="l" t="t" r="r" b="b"/>
            <a:pathLst>
              <a:path w="9815830" h="5747384">
                <a:moveTo>
                  <a:pt x="9815652" y="5747016"/>
                </a:moveTo>
                <a:lnTo>
                  <a:pt x="0" y="5747016"/>
                </a:lnTo>
                <a:lnTo>
                  <a:pt x="0" y="0"/>
                </a:lnTo>
                <a:lnTo>
                  <a:pt x="9815652" y="0"/>
                </a:lnTo>
                <a:lnTo>
                  <a:pt x="9815652" y="5747016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2167" y="670904"/>
            <a:ext cx="75107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>
                <a:solidFill>
                  <a:schemeClr val="tx1"/>
                </a:solidFill>
              </a:rPr>
              <a:t>FACTS </a:t>
            </a:r>
            <a:r>
              <a:rPr dirty="0">
                <a:solidFill>
                  <a:schemeClr val="tx1"/>
                </a:solidFill>
              </a:rPr>
              <a:t>AND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FIGURES</a:t>
            </a:r>
          </a:p>
        </p:txBody>
      </p:sp>
      <p:sp>
        <p:nvSpPr>
          <p:cNvPr id="6" name="object 6"/>
          <p:cNvSpPr/>
          <p:nvPr/>
        </p:nvSpPr>
        <p:spPr>
          <a:xfrm>
            <a:off x="11769826" y="2101544"/>
            <a:ext cx="3251200" cy="2446020"/>
          </a:xfrm>
          <a:custGeom>
            <a:avLst/>
            <a:gdLst/>
            <a:ahLst/>
            <a:cxnLst/>
            <a:rect l="l" t="t" r="r" b="b"/>
            <a:pathLst>
              <a:path w="3251200" h="2446020">
                <a:moveTo>
                  <a:pt x="2335669" y="0"/>
                </a:moveTo>
                <a:lnTo>
                  <a:pt x="0" y="2445791"/>
                </a:lnTo>
                <a:lnTo>
                  <a:pt x="3251085" y="1481150"/>
                </a:lnTo>
                <a:lnTo>
                  <a:pt x="2335669" y="0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 descr="http://international.fa.ru/PublishingImages/ufrf_logo_en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7848549"/>
            <a:ext cx="3544472" cy="1191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6080E2C-BDD4-4034-958F-3EF94A5E3E79}"/>
              </a:ext>
            </a:extLst>
          </p:cNvPr>
          <p:cNvGrpSpPr/>
          <p:nvPr/>
        </p:nvGrpSpPr>
        <p:grpSpPr>
          <a:xfrm>
            <a:off x="1478851" y="1898756"/>
            <a:ext cx="380365" cy="389255"/>
            <a:chOff x="3405924" y="2456553"/>
            <a:chExt cx="380365" cy="38925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7A09CB7-05CD-4C66-B216-517F50C121FA}"/>
                </a:ext>
              </a:extLst>
            </p:cNvPr>
            <p:cNvSpPr/>
            <p:nvPr/>
          </p:nvSpPr>
          <p:spPr>
            <a:xfrm>
              <a:off x="3479149" y="2530068"/>
              <a:ext cx="242071" cy="241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72B81D1-0B97-4646-B423-E86C34DE23C5}"/>
                </a:ext>
              </a:extLst>
            </p:cNvPr>
            <p:cNvSpPr/>
            <p:nvPr/>
          </p:nvSpPr>
          <p:spPr>
            <a:xfrm>
              <a:off x="3405924" y="2456553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07"/>
                  </a:lnTo>
                  <a:lnTo>
                    <a:pt x="8579" y="135286"/>
                  </a:lnTo>
                  <a:lnTo>
                    <a:pt x="0" y="179369"/>
                  </a:lnTo>
                  <a:lnTo>
                    <a:pt x="1595" y="222872"/>
                  </a:lnTo>
                  <a:lnTo>
                    <a:pt x="12597" y="264314"/>
                  </a:lnTo>
                  <a:lnTo>
                    <a:pt x="32241" y="302216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4"/>
          <p:cNvSpPr txBox="1"/>
          <p:nvPr/>
        </p:nvSpPr>
        <p:spPr>
          <a:xfrm>
            <a:off x="2226932" y="1752600"/>
            <a:ext cx="9725660" cy="589219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0"/>
              </a:spcBef>
              <a:buClr>
                <a:srgbClr val="FF0000"/>
              </a:buClr>
              <a:tabLst>
                <a:tab pos="511809" algn="l"/>
                <a:tab pos="512445" algn="l"/>
              </a:tabLst>
            </a:pPr>
            <a:r>
              <a:rPr lang="en-US" sz="2900" spc="-5" dirty="0">
                <a:latin typeface="Book Antiqua"/>
                <a:cs typeface="Book Antiqua"/>
              </a:rPr>
              <a:t>≈ </a:t>
            </a:r>
            <a:r>
              <a:rPr sz="2900" b="1" dirty="0">
                <a:latin typeface="Book Antiqua"/>
                <a:cs typeface="Book Antiqua"/>
              </a:rPr>
              <a:t>50 000</a:t>
            </a:r>
            <a:r>
              <a:rPr sz="2900" b="1" spc="-5" dirty="0">
                <a:latin typeface="Book Antiqua"/>
                <a:cs typeface="Book Antiqua"/>
              </a:rPr>
              <a:t> </a:t>
            </a:r>
            <a:r>
              <a:rPr lang="en-US" sz="2900" dirty="0" smtClean="0">
                <a:latin typeface="Book Antiqua"/>
                <a:cs typeface="Book Antiqua"/>
              </a:rPr>
              <a:t>students</a:t>
            </a:r>
            <a:endParaRPr sz="2900" dirty="0">
              <a:latin typeface="Book Antiqua"/>
              <a:cs typeface="Book Antiqua"/>
            </a:endParaRPr>
          </a:p>
          <a:p>
            <a:pPr marL="12700" marR="5080">
              <a:lnSpc>
                <a:spcPct val="146600"/>
              </a:lnSpc>
              <a:buClr>
                <a:srgbClr val="FF0000"/>
              </a:buClr>
              <a:tabLst>
                <a:tab pos="511809" algn="l"/>
                <a:tab pos="512445" algn="l"/>
              </a:tabLst>
            </a:pPr>
            <a:r>
              <a:rPr lang="en-US" sz="2900" spc="-5" dirty="0">
                <a:latin typeface="Book Antiqua"/>
                <a:cs typeface="Book Antiqua"/>
              </a:rPr>
              <a:t>&gt; </a:t>
            </a:r>
            <a:r>
              <a:rPr lang="en-US" sz="2900" b="1" spc="-5" dirty="0">
                <a:latin typeface="Book Antiqua"/>
                <a:cs typeface="Book Antiqua"/>
              </a:rPr>
              <a:t>3</a:t>
            </a:r>
            <a:r>
              <a:rPr lang="ru-RU" sz="2900" b="1" spc="-5" dirty="0" smtClean="0">
                <a:latin typeface="Book Antiqua"/>
                <a:cs typeface="Book Antiqua"/>
              </a:rPr>
              <a:t> </a:t>
            </a:r>
            <a:r>
              <a:rPr lang="en-US" sz="2900" b="1" spc="-5" dirty="0" smtClean="0">
                <a:latin typeface="Book Antiqua"/>
                <a:cs typeface="Book Antiqua"/>
              </a:rPr>
              <a:t>0</a:t>
            </a:r>
            <a:r>
              <a:rPr lang="ru-RU" sz="2900" b="1" spc="-5" dirty="0" smtClean="0">
                <a:latin typeface="Book Antiqua"/>
                <a:cs typeface="Book Antiqua"/>
              </a:rPr>
              <a:t>00</a:t>
            </a:r>
            <a:r>
              <a:rPr sz="2900" spc="-5" dirty="0" smtClean="0">
                <a:latin typeface="Book Antiqua"/>
                <a:cs typeface="Book Antiqua"/>
              </a:rPr>
              <a:t> </a:t>
            </a:r>
            <a:r>
              <a:rPr lang="en-US" sz="2900" spc="-5" dirty="0" smtClean="0">
                <a:latin typeface="Book Antiqua"/>
                <a:cs typeface="Book Antiqua"/>
              </a:rPr>
              <a:t>faculty members, more than </a:t>
            </a:r>
            <a:r>
              <a:rPr lang="ru-RU" sz="2900" b="1" spc="-5" dirty="0" smtClean="0">
                <a:latin typeface="Book Antiqua"/>
                <a:cs typeface="Book Antiqua"/>
              </a:rPr>
              <a:t>1 </a:t>
            </a:r>
            <a:r>
              <a:rPr lang="ru-RU" sz="2900" b="1" spc="-5" dirty="0">
                <a:latin typeface="Book Antiqua"/>
                <a:cs typeface="Book Antiqua"/>
              </a:rPr>
              <a:t>800 </a:t>
            </a:r>
            <a:r>
              <a:rPr lang="en-US" sz="2900" spc="-5" dirty="0" smtClean="0">
                <a:latin typeface="Book Antiqua"/>
                <a:cs typeface="Book Antiqua"/>
              </a:rPr>
              <a:t>holding academic degrees and titles</a:t>
            </a:r>
            <a:endParaRPr lang="ru-RU" sz="2900" spc="-5" dirty="0">
              <a:latin typeface="Book Antiqua"/>
              <a:cs typeface="Book Antiqua"/>
            </a:endParaRPr>
          </a:p>
          <a:p>
            <a:pPr marL="12700" marR="5080">
              <a:lnSpc>
                <a:spcPct val="146600"/>
              </a:lnSpc>
              <a:buClr>
                <a:srgbClr val="FF0000"/>
              </a:buClr>
              <a:tabLst>
                <a:tab pos="511809" algn="l"/>
                <a:tab pos="512445" algn="l"/>
              </a:tabLst>
            </a:pPr>
            <a:r>
              <a:rPr lang="en-US" sz="2900" spc="-5" dirty="0">
                <a:latin typeface="Book Antiqua"/>
                <a:cs typeface="Book Antiqua"/>
              </a:rPr>
              <a:t>&gt; </a:t>
            </a:r>
            <a:r>
              <a:rPr lang="ru-RU" sz="2900" b="1" spc="-5" dirty="0" smtClean="0">
                <a:latin typeface="Book Antiqua"/>
                <a:cs typeface="Book Antiqua"/>
              </a:rPr>
              <a:t>1</a:t>
            </a:r>
            <a:r>
              <a:rPr lang="en-US" sz="2900" b="1" spc="-5" dirty="0">
                <a:latin typeface="Book Antiqua"/>
                <a:cs typeface="Book Antiqua"/>
              </a:rPr>
              <a:t>7</a:t>
            </a:r>
            <a:r>
              <a:rPr lang="ru-RU" sz="2900" b="1" spc="-5" dirty="0" smtClean="0">
                <a:latin typeface="Book Antiqua"/>
                <a:cs typeface="Book Antiqua"/>
              </a:rPr>
              <a:t>0 </a:t>
            </a:r>
            <a:r>
              <a:rPr lang="en-US" sz="2900" spc="-5" dirty="0" smtClean="0">
                <a:latin typeface="Book Antiqua"/>
                <a:cs typeface="Book Antiqua"/>
              </a:rPr>
              <a:t>partner universities in &gt; </a:t>
            </a:r>
            <a:r>
              <a:rPr lang="en-US" sz="2900" b="1" spc="-5" dirty="0" smtClean="0">
                <a:latin typeface="Book Antiqua"/>
                <a:cs typeface="Book Antiqua"/>
              </a:rPr>
              <a:t>50</a:t>
            </a:r>
            <a:r>
              <a:rPr lang="ru-RU" sz="2900" spc="-5" dirty="0" smtClean="0">
                <a:latin typeface="Book Antiqua"/>
                <a:cs typeface="Book Antiqua"/>
              </a:rPr>
              <a:t> </a:t>
            </a:r>
            <a:r>
              <a:rPr lang="en-US" sz="2900" spc="-5" dirty="0" smtClean="0">
                <a:latin typeface="Book Antiqua"/>
                <a:cs typeface="Book Antiqua"/>
              </a:rPr>
              <a:t>countries</a:t>
            </a:r>
            <a:endParaRPr sz="29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  <a:buClr>
                <a:srgbClr val="FF0000"/>
              </a:buClr>
              <a:tabLst>
                <a:tab pos="511809" algn="l"/>
                <a:tab pos="512445" algn="l"/>
              </a:tabLst>
            </a:pPr>
            <a:r>
              <a:rPr sz="2900" b="1" spc="-5" dirty="0">
                <a:latin typeface="Book Antiqua"/>
                <a:cs typeface="Book Antiqua"/>
              </a:rPr>
              <a:t>27</a:t>
            </a:r>
            <a:r>
              <a:rPr sz="2900" dirty="0">
                <a:latin typeface="Book Antiqua"/>
                <a:cs typeface="Book Antiqua"/>
              </a:rPr>
              <a:t> </a:t>
            </a:r>
            <a:r>
              <a:rPr lang="en-US" sz="2900" spc="-5" dirty="0" smtClean="0">
                <a:latin typeface="Book Antiqua"/>
                <a:cs typeface="Book Antiqua"/>
              </a:rPr>
              <a:t>regional branches in Russia</a:t>
            </a:r>
            <a:endParaRPr sz="29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  <a:buClr>
                <a:srgbClr val="FF0000"/>
              </a:buClr>
              <a:tabLst>
                <a:tab pos="511809" algn="l"/>
                <a:tab pos="512445" algn="l"/>
              </a:tabLst>
            </a:pPr>
            <a:r>
              <a:rPr lang="ru-RU" sz="2900" b="1" dirty="0">
                <a:latin typeface="Book Antiqua"/>
                <a:cs typeface="Book Antiqua"/>
              </a:rPr>
              <a:t>10</a:t>
            </a:r>
            <a:r>
              <a:rPr sz="2900" dirty="0">
                <a:latin typeface="Book Antiqua"/>
                <a:cs typeface="Book Antiqua"/>
              </a:rPr>
              <a:t> </a:t>
            </a:r>
            <a:r>
              <a:rPr lang="en-US" sz="2900" dirty="0" smtClean="0">
                <a:latin typeface="Book Antiqua"/>
                <a:cs typeface="Book Antiqua"/>
              </a:rPr>
              <a:t>campuses in Moscow city area</a:t>
            </a:r>
            <a:endParaRPr lang="ru-RU" sz="2900" dirty="0">
              <a:latin typeface="Book Antiqua"/>
              <a:cs typeface="Book Antiqua"/>
            </a:endParaRPr>
          </a:p>
          <a:p>
            <a:pPr marL="12700">
              <a:spcBef>
                <a:spcPts val="1620"/>
              </a:spcBef>
              <a:buClr>
                <a:srgbClr val="FF0000"/>
              </a:buClr>
              <a:tabLst>
                <a:tab pos="511809" algn="l"/>
                <a:tab pos="512445" algn="l"/>
              </a:tabLst>
            </a:pPr>
            <a:r>
              <a:rPr lang="ru-RU" sz="2900" b="1" dirty="0">
                <a:latin typeface="Book Antiqua"/>
                <a:cs typeface="Book Antiqua"/>
              </a:rPr>
              <a:t>9</a:t>
            </a:r>
            <a:r>
              <a:rPr lang="ru-RU" sz="2900" dirty="0">
                <a:latin typeface="Book Antiqua"/>
                <a:cs typeface="Book Antiqua"/>
              </a:rPr>
              <a:t> </a:t>
            </a:r>
            <a:r>
              <a:rPr lang="en-US" sz="2900" dirty="0" smtClean="0">
                <a:latin typeface="Book Antiqua"/>
                <a:cs typeface="Book Antiqua"/>
              </a:rPr>
              <a:t>schools</a:t>
            </a:r>
            <a:endParaRPr sz="29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  <a:buClr>
                <a:srgbClr val="FF0000"/>
              </a:buClr>
              <a:tabLst>
                <a:tab pos="511809" algn="l"/>
                <a:tab pos="512445" algn="l"/>
              </a:tabLst>
            </a:pPr>
            <a:r>
              <a:rPr lang="en-US" sz="2900" b="1" dirty="0">
                <a:latin typeface="Book Antiqua"/>
                <a:cs typeface="Book Antiqua"/>
              </a:rPr>
              <a:t>40</a:t>
            </a:r>
            <a:r>
              <a:rPr lang="en-US" sz="2900" dirty="0">
                <a:latin typeface="Book Antiqua"/>
                <a:cs typeface="Book Antiqua"/>
              </a:rPr>
              <a:t> </a:t>
            </a:r>
            <a:r>
              <a:rPr lang="en-US" sz="2900" spc="-5" dirty="0" smtClean="0">
                <a:latin typeface="Book Antiqua"/>
                <a:cs typeface="Book Antiqua"/>
              </a:rPr>
              <a:t>teaching and research departments</a:t>
            </a:r>
            <a:endParaRPr lang="en-US" sz="29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  <a:buClr>
                <a:srgbClr val="FF0000"/>
              </a:buClr>
              <a:tabLst>
                <a:tab pos="511809" algn="l"/>
                <a:tab pos="512445" algn="l"/>
              </a:tabLst>
            </a:pPr>
            <a:r>
              <a:rPr lang="en-US" sz="2900" spc="-5" dirty="0">
                <a:latin typeface="Book Antiqua"/>
                <a:cs typeface="Book Antiqua"/>
              </a:rPr>
              <a:t>&gt; </a:t>
            </a:r>
            <a:r>
              <a:rPr lang="en-US" sz="2900" b="1" spc="-5" dirty="0">
                <a:latin typeface="Book Antiqua"/>
                <a:cs typeface="Book Antiqua"/>
              </a:rPr>
              <a:t>40</a:t>
            </a:r>
            <a:r>
              <a:rPr sz="2900" dirty="0">
                <a:latin typeface="Book Antiqua"/>
                <a:cs typeface="Book Antiqua"/>
              </a:rPr>
              <a:t> </a:t>
            </a:r>
            <a:r>
              <a:rPr lang="en-US" sz="2900" spc="-5" dirty="0" smtClean="0">
                <a:latin typeface="Book Antiqua"/>
                <a:cs typeface="Book Antiqua"/>
              </a:rPr>
              <a:t>research institutes and centers</a:t>
            </a:r>
            <a:endParaRPr sz="2900" dirty="0">
              <a:latin typeface="Book Antiqua"/>
              <a:cs typeface="Book Antiqua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6080E2C-BDD4-4034-958F-3EF94A5E3E79}"/>
              </a:ext>
            </a:extLst>
          </p:cNvPr>
          <p:cNvGrpSpPr/>
          <p:nvPr/>
        </p:nvGrpSpPr>
        <p:grpSpPr>
          <a:xfrm>
            <a:off x="1478851" y="2544532"/>
            <a:ext cx="380365" cy="389255"/>
            <a:chOff x="3405924" y="2456553"/>
            <a:chExt cx="380365" cy="389255"/>
          </a:xfrm>
        </p:grpSpPr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97A09CB7-05CD-4C66-B216-517F50C121FA}"/>
                </a:ext>
              </a:extLst>
            </p:cNvPr>
            <p:cNvSpPr/>
            <p:nvPr/>
          </p:nvSpPr>
          <p:spPr>
            <a:xfrm>
              <a:off x="3479149" y="2530068"/>
              <a:ext cx="242071" cy="241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172B81D1-0B97-4646-B423-E86C34DE23C5}"/>
                </a:ext>
              </a:extLst>
            </p:cNvPr>
            <p:cNvSpPr/>
            <p:nvPr/>
          </p:nvSpPr>
          <p:spPr>
            <a:xfrm>
              <a:off x="3405924" y="2456553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07"/>
                  </a:lnTo>
                  <a:lnTo>
                    <a:pt x="8579" y="135286"/>
                  </a:lnTo>
                  <a:lnTo>
                    <a:pt x="0" y="179369"/>
                  </a:lnTo>
                  <a:lnTo>
                    <a:pt x="1595" y="222872"/>
                  </a:lnTo>
                  <a:lnTo>
                    <a:pt x="12597" y="264314"/>
                  </a:lnTo>
                  <a:lnTo>
                    <a:pt x="32241" y="302216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080E2C-BDD4-4034-958F-3EF94A5E3E79}"/>
              </a:ext>
            </a:extLst>
          </p:cNvPr>
          <p:cNvGrpSpPr/>
          <p:nvPr/>
        </p:nvGrpSpPr>
        <p:grpSpPr>
          <a:xfrm>
            <a:off x="1478851" y="3879063"/>
            <a:ext cx="380365" cy="389255"/>
            <a:chOff x="3405924" y="2456553"/>
            <a:chExt cx="380365" cy="389255"/>
          </a:xfrm>
        </p:grpSpPr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97A09CB7-05CD-4C66-B216-517F50C121FA}"/>
                </a:ext>
              </a:extLst>
            </p:cNvPr>
            <p:cNvSpPr/>
            <p:nvPr/>
          </p:nvSpPr>
          <p:spPr>
            <a:xfrm>
              <a:off x="3479149" y="2530068"/>
              <a:ext cx="242071" cy="241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172B81D1-0B97-4646-B423-E86C34DE23C5}"/>
                </a:ext>
              </a:extLst>
            </p:cNvPr>
            <p:cNvSpPr/>
            <p:nvPr/>
          </p:nvSpPr>
          <p:spPr>
            <a:xfrm>
              <a:off x="3405924" y="2456553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07"/>
                  </a:lnTo>
                  <a:lnTo>
                    <a:pt x="8579" y="135286"/>
                  </a:lnTo>
                  <a:lnTo>
                    <a:pt x="0" y="179369"/>
                  </a:lnTo>
                  <a:lnTo>
                    <a:pt x="1595" y="222872"/>
                  </a:lnTo>
                  <a:lnTo>
                    <a:pt x="12597" y="264314"/>
                  </a:lnTo>
                  <a:lnTo>
                    <a:pt x="32241" y="302216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6080E2C-BDD4-4034-958F-3EF94A5E3E79}"/>
              </a:ext>
            </a:extLst>
          </p:cNvPr>
          <p:cNvGrpSpPr/>
          <p:nvPr/>
        </p:nvGrpSpPr>
        <p:grpSpPr>
          <a:xfrm>
            <a:off x="1472409" y="4518894"/>
            <a:ext cx="380365" cy="389255"/>
            <a:chOff x="3405924" y="2456553"/>
            <a:chExt cx="380365" cy="389255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97A09CB7-05CD-4C66-B216-517F50C121FA}"/>
                </a:ext>
              </a:extLst>
            </p:cNvPr>
            <p:cNvSpPr/>
            <p:nvPr/>
          </p:nvSpPr>
          <p:spPr>
            <a:xfrm>
              <a:off x="3479149" y="2530068"/>
              <a:ext cx="242071" cy="241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172B81D1-0B97-4646-B423-E86C34DE23C5}"/>
                </a:ext>
              </a:extLst>
            </p:cNvPr>
            <p:cNvSpPr/>
            <p:nvPr/>
          </p:nvSpPr>
          <p:spPr>
            <a:xfrm>
              <a:off x="3405924" y="2456553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07"/>
                  </a:lnTo>
                  <a:lnTo>
                    <a:pt x="8579" y="135286"/>
                  </a:lnTo>
                  <a:lnTo>
                    <a:pt x="0" y="179369"/>
                  </a:lnTo>
                  <a:lnTo>
                    <a:pt x="1595" y="222872"/>
                  </a:lnTo>
                  <a:lnTo>
                    <a:pt x="12597" y="264314"/>
                  </a:lnTo>
                  <a:lnTo>
                    <a:pt x="32241" y="302216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6080E2C-BDD4-4034-958F-3EF94A5E3E79}"/>
              </a:ext>
            </a:extLst>
          </p:cNvPr>
          <p:cNvGrpSpPr/>
          <p:nvPr/>
        </p:nvGrpSpPr>
        <p:grpSpPr>
          <a:xfrm>
            <a:off x="1478851" y="5160909"/>
            <a:ext cx="380365" cy="389255"/>
            <a:chOff x="3405924" y="2456553"/>
            <a:chExt cx="380365" cy="389255"/>
          </a:xfrm>
        </p:grpSpPr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97A09CB7-05CD-4C66-B216-517F50C121FA}"/>
                </a:ext>
              </a:extLst>
            </p:cNvPr>
            <p:cNvSpPr/>
            <p:nvPr/>
          </p:nvSpPr>
          <p:spPr>
            <a:xfrm>
              <a:off x="3479149" y="2530068"/>
              <a:ext cx="242071" cy="241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172B81D1-0B97-4646-B423-E86C34DE23C5}"/>
                </a:ext>
              </a:extLst>
            </p:cNvPr>
            <p:cNvSpPr/>
            <p:nvPr/>
          </p:nvSpPr>
          <p:spPr>
            <a:xfrm>
              <a:off x="3405924" y="2456553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07"/>
                  </a:lnTo>
                  <a:lnTo>
                    <a:pt x="8579" y="135286"/>
                  </a:lnTo>
                  <a:lnTo>
                    <a:pt x="0" y="179369"/>
                  </a:lnTo>
                  <a:lnTo>
                    <a:pt x="1595" y="222872"/>
                  </a:lnTo>
                  <a:lnTo>
                    <a:pt x="12597" y="264314"/>
                  </a:lnTo>
                  <a:lnTo>
                    <a:pt x="32241" y="302216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6080E2C-BDD4-4034-958F-3EF94A5E3E79}"/>
              </a:ext>
            </a:extLst>
          </p:cNvPr>
          <p:cNvGrpSpPr/>
          <p:nvPr/>
        </p:nvGrpSpPr>
        <p:grpSpPr>
          <a:xfrm>
            <a:off x="1478851" y="5800740"/>
            <a:ext cx="380365" cy="389255"/>
            <a:chOff x="3405924" y="2456553"/>
            <a:chExt cx="380365" cy="3892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97A09CB7-05CD-4C66-B216-517F50C121FA}"/>
                </a:ext>
              </a:extLst>
            </p:cNvPr>
            <p:cNvSpPr/>
            <p:nvPr/>
          </p:nvSpPr>
          <p:spPr>
            <a:xfrm>
              <a:off x="3479149" y="2530068"/>
              <a:ext cx="242071" cy="241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172B81D1-0B97-4646-B423-E86C34DE23C5}"/>
                </a:ext>
              </a:extLst>
            </p:cNvPr>
            <p:cNvSpPr/>
            <p:nvPr/>
          </p:nvSpPr>
          <p:spPr>
            <a:xfrm>
              <a:off x="3405924" y="2456553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07"/>
                  </a:lnTo>
                  <a:lnTo>
                    <a:pt x="8579" y="135286"/>
                  </a:lnTo>
                  <a:lnTo>
                    <a:pt x="0" y="179369"/>
                  </a:lnTo>
                  <a:lnTo>
                    <a:pt x="1595" y="222872"/>
                  </a:lnTo>
                  <a:lnTo>
                    <a:pt x="12597" y="264314"/>
                  </a:lnTo>
                  <a:lnTo>
                    <a:pt x="32241" y="302216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6080E2C-BDD4-4034-958F-3EF94A5E3E79}"/>
              </a:ext>
            </a:extLst>
          </p:cNvPr>
          <p:cNvGrpSpPr/>
          <p:nvPr/>
        </p:nvGrpSpPr>
        <p:grpSpPr>
          <a:xfrm>
            <a:off x="1478851" y="6445313"/>
            <a:ext cx="380365" cy="389255"/>
            <a:chOff x="3405924" y="2456553"/>
            <a:chExt cx="380365" cy="389255"/>
          </a:xfrm>
        </p:grpSpPr>
        <p:sp>
          <p:nvSpPr>
            <p:cNvPr id="29" name="object 10">
              <a:extLst>
                <a:ext uri="{FF2B5EF4-FFF2-40B4-BE49-F238E27FC236}">
                  <a16:creationId xmlns:a16="http://schemas.microsoft.com/office/drawing/2014/main" id="{97A09CB7-05CD-4C66-B216-517F50C121FA}"/>
                </a:ext>
              </a:extLst>
            </p:cNvPr>
            <p:cNvSpPr/>
            <p:nvPr/>
          </p:nvSpPr>
          <p:spPr>
            <a:xfrm>
              <a:off x="3479149" y="2530068"/>
              <a:ext cx="242071" cy="241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id="{172B81D1-0B97-4646-B423-E86C34DE23C5}"/>
                </a:ext>
              </a:extLst>
            </p:cNvPr>
            <p:cNvSpPr/>
            <p:nvPr/>
          </p:nvSpPr>
          <p:spPr>
            <a:xfrm>
              <a:off x="3405924" y="2456553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07"/>
                  </a:lnTo>
                  <a:lnTo>
                    <a:pt x="8579" y="135286"/>
                  </a:lnTo>
                  <a:lnTo>
                    <a:pt x="0" y="179369"/>
                  </a:lnTo>
                  <a:lnTo>
                    <a:pt x="1595" y="222872"/>
                  </a:lnTo>
                  <a:lnTo>
                    <a:pt x="12597" y="264314"/>
                  </a:lnTo>
                  <a:lnTo>
                    <a:pt x="32241" y="302216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6080E2C-BDD4-4034-958F-3EF94A5E3E79}"/>
              </a:ext>
            </a:extLst>
          </p:cNvPr>
          <p:cNvGrpSpPr/>
          <p:nvPr/>
        </p:nvGrpSpPr>
        <p:grpSpPr>
          <a:xfrm>
            <a:off x="1478851" y="7093188"/>
            <a:ext cx="380365" cy="389255"/>
            <a:chOff x="3405924" y="2456553"/>
            <a:chExt cx="380365" cy="389255"/>
          </a:xfrm>
        </p:grpSpPr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97A09CB7-05CD-4C66-B216-517F50C121FA}"/>
                </a:ext>
              </a:extLst>
            </p:cNvPr>
            <p:cNvSpPr/>
            <p:nvPr/>
          </p:nvSpPr>
          <p:spPr>
            <a:xfrm>
              <a:off x="3479149" y="2530068"/>
              <a:ext cx="242071" cy="241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1">
              <a:extLst>
                <a:ext uri="{FF2B5EF4-FFF2-40B4-BE49-F238E27FC236}">
                  <a16:creationId xmlns:a16="http://schemas.microsoft.com/office/drawing/2014/main" id="{172B81D1-0B97-4646-B423-E86C34DE23C5}"/>
                </a:ext>
              </a:extLst>
            </p:cNvPr>
            <p:cNvSpPr/>
            <p:nvPr/>
          </p:nvSpPr>
          <p:spPr>
            <a:xfrm>
              <a:off x="3405924" y="2456553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4" h="389255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07"/>
                  </a:lnTo>
                  <a:lnTo>
                    <a:pt x="8579" y="135286"/>
                  </a:lnTo>
                  <a:lnTo>
                    <a:pt x="0" y="179369"/>
                  </a:lnTo>
                  <a:lnTo>
                    <a:pt x="1595" y="222872"/>
                  </a:lnTo>
                  <a:lnTo>
                    <a:pt x="12597" y="264314"/>
                  </a:lnTo>
                  <a:lnTo>
                    <a:pt x="32241" y="302216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4" h="389255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4" h="389255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166" y="670917"/>
            <a:ext cx="8456434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FINANCIAL UNIVERSITY IN RANKINGS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626915" y="7620000"/>
            <a:ext cx="2757238" cy="107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342" y="1981200"/>
            <a:ext cx="2402382" cy="827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7668" y="3429000"/>
            <a:ext cx="2402393" cy="817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608" y="4906998"/>
            <a:ext cx="2479116" cy="877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7608" y="6262661"/>
            <a:ext cx="2479116" cy="748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/>
          <p:nvPr/>
        </p:nvSpPr>
        <p:spPr>
          <a:xfrm>
            <a:off x="3860800" y="1735474"/>
            <a:ext cx="11012391" cy="6963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DE1E25"/>
              </a:buClr>
              <a:buFont typeface="Arial" panose="020B0604020202020204" pitchFamily="34" charset="0"/>
              <a:buChar char="•"/>
            </a:pPr>
            <a:r>
              <a:rPr sz="3000" spc="-5" dirty="0">
                <a:latin typeface="Book Antiqua" panose="02040602050305030304" pitchFamily="18" charset="0"/>
                <a:cs typeface="Book Antiqua"/>
              </a:rPr>
              <a:t>QS </a:t>
            </a:r>
            <a:r>
              <a:rPr lang="en-US" sz="3000" dirty="0">
                <a:latin typeface="Book Antiqua" panose="02040602050305030304" pitchFamily="18" charset="0"/>
                <a:cs typeface="Book Antiqua"/>
              </a:rPr>
              <a:t>EECA </a:t>
            </a:r>
            <a:r>
              <a:rPr sz="3000" dirty="0">
                <a:latin typeface="Book Antiqua" panose="02040602050305030304" pitchFamily="18" charset="0"/>
                <a:cs typeface="Book Antiqua"/>
              </a:rPr>
              <a:t>University </a:t>
            </a:r>
            <a:r>
              <a:rPr lang="en-US" sz="3000" dirty="0">
                <a:latin typeface="Book Antiqua" panose="02040602050305030304" pitchFamily="18" charset="0"/>
                <a:cs typeface="Book Antiqua"/>
              </a:rPr>
              <a:t>Rankings </a:t>
            </a:r>
            <a:r>
              <a:rPr lang="en-US" sz="3000" dirty="0" smtClean="0">
                <a:latin typeface="Book Antiqua" panose="02040602050305030304" pitchFamily="18" charset="0"/>
                <a:cs typeface="Book Antiqua"/>
              </a:rPr>
              <a:t>2021 </a:t>
            </a:r>
            <a:r>
              <a:rPr sz="3000" dirty="0">
                <a:latin typeface="Book Antiqua" panose="02040602050305030304" pitchFamily="18" charset="0"/>
                <a:cs typeface="Book Antiqua"/>
              </a:rPr>
              <a:t>–</a:t>
            </a:r>
            <a:r>
              <a:rPr lang="en-US" sz="3000" dirty="0">
                <a:latin typeface="Book Antiqua" panose="02040602050305030304" pitchFamily="18" charset="0"/>
                <a:cs typeface="Book Antiqua"/>
              </a:rPr>
              <a:t> </a:t>
            </a:r>
            <a:r>
              <a:rPr lang="ru-RU" sz="3000" b="1" dirty="0" smtClean="0">
                <a:latin typeface="Book Antiqua" panose="02040602050305030304" pitchFamily="18" charset="0"/>
                <a:cs typeface="Book Antiqua"/>
              </a:rPr>
              <a:t>1</a:t>
            </a:r>
            <a:r>
              <a:rPr lang="en-US" sz="3000" b="1" dirty="0">
                <a:latin typeface="Book Antiqua" panose="02040602050305030304" pitchFamily="18" charset="0"/>
                <a:cs typeface="Book Antiqua"/>
              </a:rPr>
              <a:t>5</a:t>
            </a:r>
            <a:r>
              <a:rPr lang="en-US" sz="3000" b="1" dirty="0" smtClean="0">
                <a:latin typeface="Book Antiqua" panose="02040602050305030304" pitchFamily="18" charset="0"/>
                <a:cs typeface="Book Antiqua"/>
              </a:rPr>
              <a:t>7 </a:t>
            </a:r>
            <a:r>
              <a:rPr lang="ru-RU" sz="3000" b="1" dirty="0" smtClean="0">
                <a:latin typeface="Book Antiqua" panose="02040602050305030304" pitchFamily="18" charset="0"/>
                <a:cs typeface="Book Antiqua"/>
              </a:rPr>
              <a:t> </a:t>
            </a:r>
            <a:endParaRPr lang="en-US" sz="3000" b="1" dirty="0" smtClean="0">
              <a:latin typeface="Book Antiqua" panose="02040602050305030304" pitchFamily="18" charset="0"/>
              <a:cs typeface="Book Antiqua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DE1E25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Book Antiqua" panose="02040602050305030304" pitchFamily="18" charset="0"/>
                <a:cs typeface="Book Antiqua"/>
              </a:rPr>
              <a:t>QS BRICS University Rankings 2020 – </a:t>
            </a:r>
            <a:r>
              <a:rPr lang="ru-RU" sz="3000" b="1" dirty="0" smtClean="0">
                <a:latin typeface="Book Antiqua" panose="02040602050305030304" pitchFamily="18" charset="0"/>
                <a:cs typeface="Book Antiqua"/>
              </a:rPr>
              <a:t>153</a:t>
            </a:r>
            <a:r>
              <a:rPr lang="ru-RU" sz="3000" dirty="0" smtClean="0">
                <a:latin typeface="Book Antiqua" panose="02040602050305030304" pitchFamily="18" charset="0"/>
                <a:cs typeface="Book Antiqu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DE1E25"/>
              </a:buClr>
            </a:pPr>
            <a:endParaRPr sz="3000" dirty="0">
              <a:latin typeface="Book Antiqua" panose="02040602050305030304" pitchFamily="18" charset="0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lr>
                <a:srgbClr val="DE1E25"/>
              </a:buClr>
              <a:buFont typeface="Arial" panose="020B0604020202020204" pitchFamily="34" charset="0"/>
              <a:buChar char="•"/>
              <a:tabLst>
                <a:tab pos="1444625" algn="l"/>
                <a:tab pos="6592570" algn="l"/>
              </a:tabLst>
            </a:pPr>
            <a:r>
              <a:rPr sz="3000" spc="-5" dirty="0">
                <a:latin typeface="Book Antiqua" panose="02040602050305030304" pitchFamily="18" charset="0"/>
                <a:cs typeface="Book Antiqua"/>
              </a:rPr>
              <a:t>QS </a:t>
            </a:r>
            <a:r>
              <a:rPr sz="3000" dirty="0">
                <a:latin typeface="Book Antiqua" panose="02040602050305030304" pitchFamily="18" charset="0"/>
                <a:cs typeface="Book Antiqua"/>
              </a:rPr>
              <a:t>World</a:t>
            </a:r>
            <a:r>
              <a:rPr lang="en-US" sz="3000" dirty="0">
                <a:latin typeface="Book Antiqua" panose="02040602050305030304" pitchFamily="18" charset="0"/>
                <a:cs typeface="Book Antiqua"/>
              </a:rPr>
              <a:t> </a:t>
            </a:r>
            <a:r>
              <a:rPr sz="3000" dirty="0">
                <a:latin typeface="Book Antiqua" panose="02040602050305030304" pitchFamily="18" charset="0"/>
                <a:cs typeface="Book Antiqua"/>
              </a:rPr>
              <a:t>University Rankings </a:t>
            </a:r>
            <a:r>
              <a:rPr sz="3000" spc="-5" dirty="0">
                <a:latin typeface="Book Antiqua" panose="02040602050305030304" pitchFamily="18" charset="0"/>
                <a:cs typeface="Book Antiqua"/>
              </a:rPr>
              <a:t>by </a:t>
            </a:r>
            <a:r>
              <a:rPr sz="3000" dirty="0">
                <a:latin typeface="Book Antiqua" panose="02040602050305030304" pitchFamily="18" charset="0"/>
                <a:cs typeface="Book Antiqua"/>
              </a:rPr>
              <a:t>Subject 20</a:t>
            </a:r>
            <a:r>
              <a:rPr lang="en-US" sz="3000" dirty="0">
                <a:latin typeface="Book Antiqua" panose="02040602050305030304" pitchFamily="18" charset="0"/>
                <a:cs typeface="Book Antiqua"/>
              </a:rPr>
              <a:t>20 – </a:t>
            </a:r>
            <a:r>
              <a:rPr lang="en-US" sz="3000" b="1" dirty="0" smtClean="0">
                <a:latin typeface="Book Antiqua" panose="02040602050305030304" pitchFamily="18" charset="0"/>
                <a:cs typeface="Book Antiqua"/>
              </a:rPr>
              <a:t>351 to </a:t>
            </a:r>
            <a:r>
              <a:rPr sz="3000" b="1" dirty="0" smtClean="0">
                <a:latin typeface="Book Antiqua" panose="02040602050305030304" pitchFamily="18" charset="0"/>
                <a:cs typeface="Book Antiqua"/>
              </a:rPr>
              <a:t>40</a:t>
            </a:r>
            <a:r>
              <a:rPr lang="en-US" sz="3000" b="1" dirty="0" smtClean="0">
                <a:latin typeface="Book Antiqua" panose="02040602050305030304" pitchFamily="18" charset="0"/>
                <a:cs typeface="Book Antiqua"/>
              </a:rPr>
              <a:t>0 </a:t>
            </a:r>
            <a:r>
              <a:rPr lang="en-US" sz="3000" dirty="0" smtClean="0">
                <a:latin typeface="Book Antiqua" panose="02040602050305030304" pitchFamily="18" charset="0"/>
                <a:cs typeface="Book Antiqua"/>
              </a:rPr>
              <a:t>in </a:t>
            </a:r>
            <a:r>
              <a:rPr lang="en-US" sz="3000" b="1" dirty="0" smtClean="0">
                <a:latin typeface="Book Antiqua" panose="02040602050305030304" pitchFamily="18" charset="0"/>
                <a:cs typeface="Book Antiqua"/>
              </a:rPr>
              <a:t>Economics and Econometrics</a:t>
            </a:r>
            <a:endParaRPr lang="en-US" sz="3000" b="1" spc="-5" dirty="0">
              <a:latin typeface="Book Antiqua" panose="02040602050305030304" pitchFamily="18" charset="0"/>
              <a:cs typeface="Book Antiqua"/>
            </a:endParaRPr>
          </a:p>
          <a:p>
            <a:pPr marL="469900" marR="5080" indent="-457200">
              <a:lnSpc>
                <a:spcPct val="100000"/>
              </a:lnSpc>
              <a:buClr>
                <a:srgbClr val="DE1E25"/>
              </a:buClr>
              <a:buFont typeface="Arial" panose="020B0604020202020204" pitchFamily="34" charset="0"/>
              <a:buChar char="•"/>
              <a:tabLst>
                <a:tab pos="1444625" algn="l"/>
                <a:tab pos="6592570" algn="l"/>
              </a:tabLst>
            </a:pPr>
            <a:r>
              <a:rPr lang="en-US" sz="3000" dirty="0">
                <a:latin typeface="Book Antiqua" panose="02040602050305030304" pitchFamily="18" charset="0"/>
                <a:cs typeface="Book Antiqua"/>
              </a:rPr>
              <a:t>QS University Rankings by Subject 2020 – </a:t>
            </a:r>
            <a:r>
              <a:rPr lang="ru-RU" sz="3000" b="1" dirty="0" smtClean="0">
                <a:latin typeface="Book Antiqua" panose="02040602050305030304" pitchFamily="18" charset="0"/>
                <a:cs typeface="Book Antiqua"/>
              </a:rPr>
              <a:t>401</a:t>
            </a:r>
            <a:r>
              <a:rPr lang="en-US" sz="3000" b="1" dirty="0" smtClean="0">
                <a:latin typeface="Book Antiqua" panose="02040602050305030304" pitchFamily="18" charset="0"/>
                <a:cs typeface="Book Antiqua"/>
              </a:rPr>
              <a:t> to </a:t>
            </a:r>
            <a:r>
              <a:rPr lang="ru-RU" sz="3000" b="1" dirty="0" smtClean="0">
                <a:latin typeface="Book Antiqua" panose="02040602050305030304" pitchFamily="18" charset="0"/>
                <a:cs typeface="Book Antiqua"/>
              </a:rPr>
              <a:t>450 </a:t>
            </a:r>
            <a:r>
              <a:rPr lang="en-US" sz="3000" dirty="0" smtClean="0">
                <a:latin typeface="Book Antiqua" panose="02040602050305030304" pitchFamily="18" charset="0"/>
                <a:cs typeface="Book Antiqua"/>
              </a:rPr>
              <a:t>in </a:t>
            </a:r>
            <a:r>
              <a:rPr lang="en-US" sz="3000" b="1" dirty="0" smtClean="0">
                <a:latin typeface="Book Antiqua" panose="02040602050305030304" pitchFamily="18" charset="0"/>
                <a:cs typeface="Book Antiqua"/>
              </a:rPr>
              <a:t>Business &amp; Management Studies</a:t>
            </a:r>
            <a:endParaRPr lang="ru-RU" sz="3000" b="1" dirty="0">
              <a:latin typeface="Book Antiqua" panose="02040602050305030304" pitchFamily="18" charset="0"/>
              <a:cs typeface="Book Antiqua"/>
            </a:endParaRPr>
          </a:p>
          <a:p>
            <a:pPr marL="469900" marR="5080" indent="-457200">
              <a:lnSpc>
                <a:spcPct val="100000"/>
              </a:lnSpc>
              <a:buClr>
                <a:srgbClr val="DE1E25"/>
              </a:buClr>
              <a:buFont typeface="Arial" panose="020B0604020202020204" pitchFamily="34" charset="0"/>
              <a:buChar char="•"/>
              <a:tabLst>
                <a:tab pos="1444625" algn="l"/>
                <a:tab pos="6592570" algn="l"/>
              </a:tabLst>
            </a:pPr>
            <a:r>
              <a:rPr lang="en-US" sz="3000" dirty="0">
                <a:latin typeface="Book Antiqua" panose="02040602050305030304" pitchFamily="18" charset="0"/>
                <a:cs typeface="Book Antiqua"/>
              </a:rPr>
              <a:t>QS University Rankings by Subject 2020 – </a:t>
            </a:r>
            <a:r>
              <a:rPr lang="ru-RU" sz="3000" b="1" dirty="0" smtClean="0">
                <a:latin typeface="Book Antiqua" panose="02040602050305030304" pitchFamily="18" charset="0"/>
                <a:cs typeface="Book Antiqua"/>
              </a:rPr>
              <a:t>451</a:t>
            </a:r>
            <a:r>
              <a:rPr lang="en-US" sz="3000" b="1" dirty="0" smtClean="0">
                <a:latin typeface="Book Antiqua" panose="02040602050305030304" pitchFamily="18" charset="0"/>
                <a:cs typeface="Book Antiqua"/>
              </a:rPr>
              <a:t> to </a:t>
            </a:r>
            <a:r>
              <a:rPr lang="ru-RU" sz="3000" b="1" dirty="0" smtClean="0">
                <a:latin typeface="Book Antiqua" panose="02040602050305030304" pitchFamily="18" charset="0"/>
                <a:cs typeface="Book Antiqua"/>
              </a:rPr>
              <a:t>500 </a:t>
            </a:r>
            <a:r>
              <a:rPr lang="en-US" sz="3000" dirty="0" smtClean="0">
                <a:latin typeface="Book Antiqua" panose="02040602050305030304" pitchFamily="18" charset="0"/>
                <a:cs typeface="Book Antiqua"/>
              </a:rPr>
              <a:t>in    </a:t>
            </a:r>
            <a:r>
              <a:rPr lang="en-US" sz="3000" b="1" dirty="0" smtClean="0">
                <a:latin typeface="Book Antiqua" panose="02040602050305030304" pitchFamily="18" charset="0"/>
                <a:cs typeface="Book Antiqua"/>
              </a:rPr>
              <a:t>Social Sciences &amp; Management</a:t>
            </a:r>
            <a:endParaRPr lang="ru-RU" sz="3000" b="1" dirty="0">
              <a:solidFill>
                <a:srgbClr val="18161C"/>
              </a:solidFill>
              <a:latin typeface="Book Antiqua" panose="02040602050305030304" pitchFamily="18" charset="0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DE1E25"/>
              </a:buClr>
              <a:tabLst>
                <a:tab pos="1444625" algn="l"/>
                <a:tab pos="6592570" algn="l"/>
              </a:tabLst>
            </a:pPr>
            <a:endParaRPr lang="ru-RU" sz="3000" dirty="0">
              <a:solidFill>
                <a:srgbClr val="18161C"/>
              </a:solidFill>
              <a:latin typeface="Book Antiqua" panose="02040602050305030304" pitchFamily="18" charset="0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lr>
                <a:srgbClr val="DE1E25"/>
              </a:buClr>
              <a:buFont typeface="Arial" panose="020B0604020202020204" pitchFamily="34" charset="0"/>
              <a:buChar char="•"/>
              <a:tabLst>
                <a:tab pos="1444625" algn="l"/>
                <a:tab pos="6592570" algn="l"/>
              </a:tabLst>
            </a:pPr>
            <a:r>
              <a:rPr lang="en-US" sz="3000" b="1" dirty="0" smtClean="0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1</a:t>
            </a:r>
            <a:r>
              <a:rPr lang="en-US" sz="3000" b="1" baseline="30000" dirty="0" smtClean="0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st</a:t>
            </a:r>
            <a:r>
              <a:rPr lang="en-US" sz="3000" dirty="0" smtClean="0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 place in the list of top demanded graduates</a:t>
            </a:r>
            <a:r>
              <a:rPr lang="ru-RU" sz="3000" dirty="0" smtClean="0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;</a:t>
            </a:r>
            <a:endParaRPr lang="ru-RU" sz="3000" dirty="0">
              <a:solidFill>
                <a:srgbClr val="18161C"/>
              </a:solidFill>
              <a:latin typeface="Book Antiqua" panose="02040602050305030304" pitchFamily="18" charset="0"/>
              <a:cs typeface="Book Antiqua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DE1E25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11th</a:t>
            </a:r>
            <a:r>
              <a:rPr lang="en-US" sz="3000" dirty="0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 place in the list of top-universities with the </a:t>
            </a:r>
            <a:r>
              <a:rPr lang="en-US" sz="3000" dirty="0" err="1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gratest</a:t>
            </a:r>
            <a:r>
              <a:rPr lang="en-US" sz="3000" dirty="0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 share of entrepreneurs  among graduates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DE1E25"/>
              </a:buClr>
            </a:pPr>
            <a:endParaRPr lang="ru-RU" sz="3000" dirty="0">
              <a:solidFill>
                <a:srgbClr val="18161C"/>
              </a:solidFill>
              <a:latin typeface="Book Antiqua" panose="02040602050305030304" pitchFamily="18" charset="0"/>
              <a:cs typeface="Book Antiqua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DE1E25"/>
              </a:buClr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1</a:t>
            </a:r>
            <a:r>
              <a:rPr lang="en-US" sz="3000" b="1" dirty="0" smtClean="0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4</a:t>
            </a:r>
            <a:r>
              <a:rPr lang="en-US" sz="3000" b="1" baseline="30000" dirty="0" smtClean="0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th</a:t>
            </a:r>
            <a:r>
              <a:rPr lang="en-US" sz="3000" b="1" dirty="0" smtClean="0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 </a:t>
            </a:r>
            <a:r>
              <a:rPr lang="en-US" sz="3000" dirty="0" smtClean="0">
                <a:solidFill>
                  <a:srgbClr val="18161C"/>
                </a:solidFill>
                <a:latin typeface="Book Antiqua" panose="02040602050305030304" pitchFamily="18" charset="0"/>
                <a:cs typeface="Book Antiqua"/>
              </a:rPr>
              <a:t>out of the Top 100 Russian Universities</a:t>
            </a:r>
            <a:endParaRPr sz="3000" dirty="0">
              <a:latin typeface="Book Antiqua" panose="02040602050305030304" pitchFamily="18" charset="0"/>
              <a:cs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32400" y="2057400"/>
            <a:ext cx="10287000" cy="5860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 algn="just">
              <a:buClr>
                <a:srgbClr val="DE1E25"/>
              </a:buClr>
              <a:buFont typeface="Arial" panose="020B0604020202020204" pitchFamily="34" charset="0"/>
              <a:buChar char="•"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en-US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place 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 ARES-2020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the international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university ranking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DE1E25"/>
              </a:buClr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DE1E2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DE1E2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RUR World University Ranking 2020:</a:t>
            </a:r>
          </a:p>
          <a:p>
            <a:pPr lvl="0" algn="just">
              <a:spcBef>
                <a:spcPts val="45"/>
              </a:spcBef>
              <a:buClr>
                <a:srgbClr val="DE1E25"/>
              </a:buClr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586</a:t>
            </a:r>
            <a:r>
              <a:rPr lang="en-US" sz="3200" baseline="30000" dirty="0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 err="1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place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in World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Best Universities list </a:t>
            </a:r>
          </a:p>
          <a:p>
            <a:pPr lvl="0" algn="just">
              <a:spcBef>
                <a:spcPts val="45"/>
              </a:spcBef>
              <a:buClr>
                <a:srgbClr val="DE1E25"/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lang="en-US" sz="3200" baseline="30000" dirty="0" err="1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place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in Russia Best Universities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list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DE1E2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  <a:p>
            <a:pPr marL="4699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DE1E2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8161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  <a:p>
            <a:pPr marL="469900" lvl="0" indent="-457200" algn="just">
              <a:spcBef>
                <a:spcPts val="5"/>
              </a:spcBef>
              <a:buClr>
                <a:srgbClr val="DE1E25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61C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en-US" sz="3200" baseline="30000" dirty="0" err="1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place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61C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in «Top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8161C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Universities in Moscow»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18161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  <a:p>
            <a:pPr marL="469900" lvl="0" indent="-457200" algn="just">
              <a:spcBef>
                <a:spcPts val="5"/>
              </a:spcBef>
              <a:buClr>
                <a:srgbClr val="DE1E25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61C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16</a:t>
            </a:r>
            <a:r>
              <a:rPr lang="en-US" sz="3200" baseline="300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 err="1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place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61C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61C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61C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8161C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Top Russian Universities»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18161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18161C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pic>
        <p:nvPicPr>
          <p:cNvPr id="1028" name="Picture 4" descr="ae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62" y="1773573"/>
            <a:ext cx="3426838" cy="16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a.ru/PublishingImages/News/2020/04/rur-ra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62" y="3992254"/>
            <a:ext cx="3426838" cy="15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a.ru/univer/ratings/PublishingImages/ratings/u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57" y="6096000"/>
            <a:ext cx="224404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662166" y="670917"/>
            <a:ext cx="8456434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FINANCIAL UNIVERSITY IN RANKINGS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4005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099934" cy="9144000"/>
          </a:xfrm>
          <a:custGeom>
            <a:avLst/>
            <a:gdLst/>
            <a:ahLst/>
            <a:cxnLst/>
            <a:rect l="l" t="t" r="r" b="b"/>
            <a:pathLst>
              <a:path w="7099934" h="9144000">
                <a:moveTo>
                  <a:pt x="3618890" y="0"/>
                </a:moveTo>
                <a:lnTo>
                  <a:pt x="0" y="0"/>
                </a:lnTo>
                <a:lnTo>
                  <a:pt x="0" y="9144000"/>
                </a:lnTo>
                <a:lnTo>
                  <a:pt x="7099312" y="9144000"/>
                </a:lnTo>
                <a:lnTo>
                  <a:pt x="3618890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9444" y="1858930"/>
            <a:ext cx="6229350" cy="6223000"/>
          </a:xfrm>
          <a:custGeom>
            <a:avLst/>
            <a:gdLst/>
            <a:ahLst/>
            <a:cxnLst/>
            <a:rect l="l" t="t" r="r" b="b"/>
            <a:pathLst>
              <a:path w="6229350" h="6223000">
                <a:moveTo>
                  <a:pt x="3400569" y="6210300"/>
                </a:moveTo>
                <a:lnTo>
                  <a:pt x="2828373" y="6210300"/>
                </a:lnTo>
                <a:lnTo>
                  <a:pt x="2875582" y="6223000"/>
                </a:lnTo>
                <a:lnTo>
                  <a:pt x="3353361" y="6223000"/>
                </a:lnTo>
                <a:lnTo>
                  <a:pt x="3400569" y="6210300"/>
                </a:lnTo>
                <a:close/>
              </a:path>
              <a:path w="6229350" h="6223000">
                <a:moveTo>
                  <a:pt x="3540961" y="6197600"/>
                </a:moveTo>
                <a:lnTo>
                  <a:pt x="2687982" y="6197600"/>
                </a:lnTo>
                <a:lnTo>
                  <a:pt x="2734568" y="6210300"/>
                </a:lnTo>
                <a:lnTo>
                  <a:pt x="3494374" y="6210300"/>
                </a:lnTo>
                <a:lnTo>
                  <a:pt x="3540961" y="6197600"/>
                </a:lnTo>
                <a:close/>
              </a:path>
              <a:path w="6229350" h="6223000">
                <a:moveTo>
                  <a:pt x="3679392" y="6172200"/>
                </a:moveTo>
                <a:lnTo>
                  <a:pt x="2549551" y="6172200"/>
                </a:lnTo>
                <a:lnTo>
                  <a:pt x="2641613" y="6197600"/>
                </a:lnTo>
                <a:lnTo>
                  <a:pt x="3587329" y="6197600"/>
                </a:lnTo>
                <a:lnTo>
                  <a:pt x="3679392" y="6172200"/>
                </a:lnTo>
                <a:close/>
              </a:path>
              <a:path w="6229350" h="6223000">
                <a:moveTo>
                  <a:pt x="3860674" y="6134100"/>
                </a:moveTo>
                <a:lnTo>
                  <a:pt x="2368269" y="6134100"/>
                </a:lnTo>
                <a:lnTo>
                  <a:pt x="2503867" y="6172200"/>
                </a:lnTo>
                <a:lnTo>
                  <a:pt x="3725076" y="6172200"/>
                </a:lnTo>
                <a:lnTo>
                  <a:pt x="3860674" y="6134100"/>
                </a:lnTo>
                <a:close/>
              </a:path>
              <a:path w="6229350" h="6223000">
                <a:moveTo>
                  <a:pt x="3770521" y="63499"/>
                </a:moveTo>
                <a:lnTo>
                  <a:pt x="2458422" y="63499"/>
                </a:lnTo>
                <a:lnTo>
                  <a:pt x="2061022" y="177799"/>
                </a:lnTo>
                <a:lnTo>
                  <a:pt x="2018252" y="203199"/>
                </a:lnTo>
                <a:lnTo>
                  <a:pt x="1933606" y="228599"/>
                </a:lnTo>
                <a:lnTo>
                  <a:pt x="1891741" y="253999"/>
                </a:lnTo>
                <a:lnTo>
                  <a:pt x="1850188" y="266699"/>
                </a:lnTo>
                <a:lnTo>
                  <a:pt x="1808952" y="292099"/>
                </a:lnTo>
                <a:lnTo>
                  <a:pt x="1768038" y="304799"/>
                </a:lnTo>
                <a:lnTo>
                  <a:pt x="1727452" y="330199"/>
                </a:lnTo>
                <a:lnTo>
                  <a:pt x="1687199" y="342899"/>
                </a:lnTo>
                <a:lnTo>
                  <a:pt x="1607713" y="393699"/>
                </a:lnTo>
                <a:lnTo>
                  <a:pt x="1568490" y="406399"/>
                </a:lnTo>
                <a:lnTo>
                  <a:pt x="1529621" y="431799"/>
                </a:lnTo>
                <a:lnTo>
                  <a:pt x="1415190" y="507999"/>
                </a:lnTo>
                <a:lnTo>
                  <a:pt x="1340768" y="558799"/>
                </a:lnTo>
                <a:lnTo>
                  <a:pt x="1267887" y="609599"/>
                </a:lnTo>
                <a:lnTo>
                  <a:pt x="1196589" y="660399"/>
                </a:lnTo>
                <a:lnTo>
                  <a:pt x="1126916" y="711199"/>
                </a:lnTo>
                <a:lnTo>
                  <a:pt x="1092702" y="749299"/>
                </a:lnTo>
                <a:lnTo>
                  <a:pt x="1025545" y="800099"/>
                </a:lnTo>
                <a:lnTo>
                  <a:pt x="992613" y="838199"/>
                </a:lnTo>
                <a:lnTo>
                  <a:pt x="960118" y="863599"/>
                </a:lnTo>
                <a:lnTo>
                  <a:pt x="928066" y="901699"/>
                </a:lnTo>
                <a:lnTo>
                  <a:pt x="896462" y="927099"/>
                </a:lnTo>
                <a:lnTo>
                  <a:pt x="865311" y="965199"/>
                </a:lnTo>
                <a:lnTo>
                  <a:pt x="834619" y="990599"/>
                </a:lnTo>
                <a:lnTo>
                  <a:pt x="804390" y="1028699"/>
                </a:lnTo>
                <a:lnTo>
                  <a:pt x="774631" y="1054099"/>
                </a:lnTo>
                <a:lnTo>
                  <a:pt x="745346" y="1092199"/>
                </a:lnTo>
                <a:lnTo>
                  <a:pt x="716541" y="1130299"/>
                </a:lnTo>
                <a:lnTo>
                  <a:pt x="688220" y="1155699"/>
                </a:lnTo>
                <a:lnTo>
                  <a:pt x="660389" y="1193799"/>
                </a:lnTo>
                <a:lnTo>
                  <a:pt x="633054" y="1231899"/>
                </a:lnTo>
                <a:lnTo>
                  <a:pt x="606218" y="1269999"/>
                </a:lnTo>
                <a:lnTo>
                  <a:pt x="579889" y="1308099"/>
                </a:lnTo>
                <a:lnTo>
                  <a:pt x="554070" y="1346199"/>
                </a:lnTo>
                <a:lnTo>
                  <a:pt x="528768" y="1384299"/>
                </a:lnTo>
                <a:lnTo>
                  <a:pt x="503987" y="1409699"/>
                </a:lnTo>
                <a:lnTo>
                  <a:pt x="479733" y="1447799"/>
                </a:lnTo>
                <a:lnTo>
                  <a:pt x="456010" y="1485899"/>
                </a:lnTo>
                <a:lnTo>
                  <a:pt x="432824" y="1523999"/>
                </a:lnTo>
                <a:lnTo>
                  <a:pt x="410181" y="1574799"/>
                </a:lnTo>
                <a:lnTo>
                  <a:pt x="388086" y="1612899"/>
                </a:lnTo>
                <a:lnTo>
                  <a:pt x="366543" y="1650999"/>
                </a:lnTo>
                <a:lnTo>
                  <a:pt x="345558" y="1689099"/>
                </a:lnTo>
                <a:lnTo>
                  <a:pt x="325136" y="1727199"/>
                </a:lnTo>
                <a:lnTo>
                  <a:pt x="305283" y="1765299"/>
                </a:lnTo>
                <a:lnTo>
                  <a:pt x="286004" y="1803399"/>
                </a:lnTo>
                <a:lnTo>
                  <a:pt x="267304" y="1854199"/>
                </a:lnTo>
                <a:lnTo>
                  <a:pt x="249187" y="1892299"/>
                </a:lnTo>
                <a:lnTo>
                  <a:pt x="231660" y="1930399"/>
                </a:lnTo>
                <a:lnTo>
                  <a:pt x="214728" y="1981199"/>
                </a:lnTo>
                <a:lnTo>
                  <a:pt x="198396" y="2019299"/>
                </a:lnTo>
                <a:lnTo>
                  <a:pt x="182669" y="2057399"/>
                </a:lnTo>
                <a:lnTo>
                  <a:pt x="167552" y="2108199"/>
                </a:lnTo>
                <a:lnTo>
                  <a:pt x="153051" y="2146299"/>
                </a:lnTo>
                <a:lnTo>
                  <a:pt x="139171" y="2197099"/>
                </a:lnTo>
                <a:lnTo>
                  <a:pt x="125916" y="2235199"/>
                </a:lnTo>
                <a:lnTo>
                  <a:pt x="113294" y="2273299"/>
                </a:lnTo>
                <a:lnTo>
                  <a:pt x="101307" y="2324099"/>
                </a:lnTo>
                <a:lnTo>
                  <a:pt x="89962" y="2374899"/>
                </a:lnTo>
                <a:lnTo>
                  <a:pt x="79265" y="2412999"/>
                </a:lnTo>
                <a:lnTo>
                  <a:pt x="69219" y="2463799"/>
                </a:lnTo>
                <a:lnTo>
                  <a:pt x="59831" y="2501899"/>
                </a:lnTo>
                <a:lnTo>
                  <a:pt x="51106" y="2552699"/>
                </a:lnTo>
                <a:lnTo>
                  <a:pt x="43049" y="2590799"/>
                </a:lnTo>
                <a:lnTo>
                  <a:pt x="35665" y="2641599"/>
                </a:lnTo>
                <a:lnTo>
                  <a:pt x="28959" y="2692399"/>
                </a:lnTo>
                <a:lnTo>
                  <a:pt x="22937" y="2730499"/>
                </a:lnTo>
                <a:lnTo>
                  <a:pt x="17604" y="2781299"/>
                </a:lnTo>
                <a:lnTo>
                  <a:pt x="12965" y="2832099"/>
                </a:lnTo>
                <a:lnTo>
                  <a:pt x="9025" y="2870199"/>
                </a:lnTo>
                <a:lnTo>
                  <a:pt x="5790" y="2920999"/>
                </a:lnTo>
                <a:lnTo>
                  <a:pt x="3264" y="2971799"/>
                </a:lnTo>
                <a:lnTo>
                  <a:pt x="1454" y="3022599"/>
                </a:lnTo>
                <a:lnTo>
                  <a:pt x="364" y="3060699"/>
                </a:lnTo>
                <a:lnTo>
                  <a:pt x="0" y="3111499"/>
                </a:lnTo>
                <a:lnTo>
                  <a:pt x="364" y="3162299"/>
                </a:lnTo>
                <a:lnTo>
                  <a:pt x="1454" y="3213099"/>
                </a:lnTo>
                <a:lnTo>
                  <a:pt x="3264" y="3263900"/>
                </a:lnTo>
                <a:lnTo>
                  <a:pt x="5790" y="3302000"/>
                </a:lnTo>
                <a:lnTo>
                  <a:pt x="9025" y="3352800"/>
                </a:lnTo>
                <a:lnTo>
                  <a:pt x="12965" y="3403600"/>
                </a:lnTo>
                <a:lnTo>
                  <a:pt x="17604" y="3441700"/>
                </a:lnTo>
                <a:lnTo>
                  <a:pt x="22937" y="3492500"/>
                </a:lnTo>
                <a:lnTo>
                  <a:pt x="28959" y="3543300"/>
                </a:lnTo>
                <a:lnTo>
                  <a:pt x="35665" y="3581400"/>
                </a:lnTo>
                <a:lnTo>
                  <a:pt x="43049" y="3632200"/>
                </a:lnTo>
                <a:lnTo>
                  <a:pt x="51106" y="3683000"/>
                </a:lnTo>
                <a:lnTo>
                  <a:pt x="59831" y="3721100"/>
                </a:lnTo>
                <a:lnTo>
                  <a:pt x="69219" y="3771900"/>
                </a:lnTo>
                <a:lnTo>
                  <a:pt x="79265" y="3810000"/>
                </a:lnTo>
                <a:lnTo>
                  <a:pt x="89962" y="3860800"/>
                </a:lnTo>
                <a:lnTo>
                  <a:pt x="101307" y="3911600"/>
                </a:lnTo>
                <a:lnTo>
                  <a:pt x="113294" y="3949700"/>
                </a:lnTo>
                <a:lnTo>
                  <a:pt x="125916" y="4000500"/>
                </a:lnTo>
                <a:lnTo>
                  <a:pt x="139171" y="4038600"/>
                </a:lnTo>
                <a:lnTo>
                  <a:pt x="153051" y="4076700"/>
                </a:lnTo>
                <a:lnTo>
                  <a:pt x="167552" y="4127500"/>
                </a:lnTo>
                <a:lnTo>
                  <a:pt x="182669" y="4165600"/>
                </a:lnTo>
                <a:lnTo>
                  <a:pt x="198396" y="4216400"/>
                </a:lnTo>
                <a:lnTo>
                  <a:pt x="214728" y="4254500"/>
                </a:lnTo>
                <a:lnTo>
                  <a:pt x="231660" y="4292600"/>
                </a:lnTo>
                <a:lnTo>
                  <a:pt x="249187" y="4343400"/>
                </a:lnTo>
                <a:lnTo>
                  <a:pt x="267304" y="4381500"/>
                </a:lnTo>
                <a:lnTo>
                  <a:pt x="286004" y="4419600"/>
                </a:lnTo>
                <a:lnTo>
                  <a:pt x="305283" y="4457700"/>
                </a:lnTo>
                <a:lnTo>
                  <a:pt x="325136" y="4495800"/>
                </a:lnTo>
                <a:lnTo>
                  <a:pt x="345558" y="4546600"/>
                </a:lnTo>
                <a:lnTo>
                  <a:pt x="366543" y="4584700"/>
                </a:lnTo>
                <a:lnTo>
                  <a:pt x="388086" y="4622800"/>
                </a:lnTo>
                <a:lnTo>
                  <a:pt x="410181" y="4660900"/>
                </a:lnTo>
                <a:lnTo>
                  <a:pt x="432824" y="4699000"/>
                </a:lnTo>
                <a:lnTo>
                  <a:pt x="456010" y="4737100"/>
                </a:lnTo>
                <a:lnTo>
                  <a:pt x="479733" y="4775200"/>
                </a:lnTo>
                <a:lnTo>
                  <a:pt x="503987" y="4813300"/>
                </a:lnTo>
                <a:lnTo>
                  <a:pt x="528768" y="4851400"/>
                </a:lnTo>
                <a:lnTo>
                  <a:pt x="554070" y="4889500"/>
                </a:lnTo>
                <a:lnTo>
                  <a:pt x="579889" y="4927600"/>
                </a:lnTo>
                <a:lnTo>
                  <a:pt x="606218" y="4965700"/>
                </a:lnTo>
                <a:lnTo>
                  <a:pt x="633054" y="4991100"/>
                </a:lnTo>
                <a:lnTo>
                  <a:pt x="660389" y="5029200"/>
                </a:lnTo>
                <a:lnTo>
                  <a:pt x="688220" y="5067300"/>
                </a:lnTo>
                <a:lnTo>
                  <a:pt x="716541" y="5105400"/>
                </a:lnTo>
                <a:lnTo>
                  <a:pt x="745346" y="5130800"/>
                </a:lnTo>
                <a:lnTo>
                  <a:pt x="774631" y="5168900"/>
                </a:lnTo>
                <a:lnTo>
                  <a:pt x="804390" y="5207000"/>
                </a:lnTo>
                <a:lnTo>
                  <a:pt x="834619" y="5232400"/>
                </a:lnTo>
                <a:lnTo>
                  <a:pt x="865311" y="5270500"/>
                </a:lnTo>
                <a:lnTo>
                  <a:pt x="896462" y="5295900"/>
                </a:lnTo>
                <a:lnTo>
                  <a:pt x="928066" y="5334000"/>
                </a:lnTo>
                <a:lnTo>
                  <a:pt x="960118" y="5359400"/>
                </a:lnTo>
                <a:lnTo>
                  <a:pt x="992613" y="5397500"/>
                </a:lnTo>
                <a:lnTo>
                  <a:pt x="1025545" y="5422900"/>
                </a:lnTo>
                <a:lnTo>
                  <a:pt x="1058910" y="5461000"/>
                </a:lnTo>
                <a:lnTo>
                  <a:pt x="1092702" y="5486400"/>
                </a:lnTo>
                <a:lnTo>
                  <a:pt x="1161547" y="5537200"/>
                </a:lnTo>
                <a:lnTo>
                  <a:pt x="1196589" y="5575300"/>
                </a:lnTo>
                <a:lnTo>
                  <a:pt x="1267887" y="5626100"/>
                </a:lnTo>
                <a:lnTo>
                  <a:pt x="1340768" y="5676900"/>
                </a:lnTo>
                <a:lnTo>
                  <a:pt x="1415190" y="5727700"/>
                </a:lnTo>
                <a:lnTo>
                  <a:pt x="1491111" y="5778500"/>
                </a:lnTo>
                <a:lnTo>
                  <a:pt x="1529621" y="5791200"/>
                </a:lnTo>
                <a:lnTo>
                  <a:pt x="1647284" y="5867400"/>
                </a:lnTo>
                <a:lnTo>
                  <a:pt x="1687199" y="5880100"/>
                </a:lnTo>
                <a:lnTo>
                  <a:pt x="1727452" y="5905500"/>
                </a:lnTo>
                <a:lnTo>
                  <a:pt x="1768038" y="5918200"/>
                </a:lnTo>
                <a:lnTo>
                  <a:pt x="1808952" y="5943600"/>
                </a:lnTo>
                <a:lnTo>
                  <a:pt x="1850188" y="5956300"/>
                </a:lnTo>
                <a:lnTo>
                  <a:pt x="1891741" y="5981700"/>
                </a:lnTo>
                <a:lnTo>
                  <a:pt x="1933606" y="5994400"/>
                </a:lnTo>
                <a:lnTo>
                  <a:pt x="1975779" y="6019800"/>
                </a:lnTo>
                <a:lnTo>
                  <a:pt x="2147430" y="6070600"/>
                </a:lnTo>
                <a:lnTo>
                  <a:pt x="2191057" y="6096000"/>
                </a:lnTo>
                <a:lnTo>
                  <a:pt x="2323571" y="6134100"/>
                </a:lnTo>
                <a:lnTo>
                  <a:pt x="3905371" y="6134100"/>
                </a:lnTo>
                <a:lnTo>
                  <a:pt x="4037885" y="6096000"/>
                </a:lnTo>
                <a:lnTo>
                  <a:pt x="4081513" y="6070600"/>
                </a:lnTo>
                <a:lnTo>
                  <a:pt x="4253164" y="6019800"/>
                </a:lnTo>
                <a:lnTo>
                  <a:pt x="4295336" y="5994400"/>
                </a:lnTo>
                <a:lnTo>
                  <a:pt x="4337202" y="5981700"/>
                </a:lnTo>
                <a:lnTo>
                  <a:pt x="4378755" y="5956300"/>
                </a:lnTo>
                <a:lnTo>
                  <a:pt x="4419991" y="5943600"/>
                </a:lnTo>
                <a:lnTo>
                  <a:pt x="4460905" y="5918200"/>
                </a:lnTo>
                <a:lnTo>
                  <a:pt x="4501491" y="5905500"/>
                </a:lnTo>
                <a:lnTo>
                  <a:pt x="4541744" y="5880100"/>
                </a:lnTo>
                <a:lnTo>
                  <a:pt x="4581658" y="5867400"/>
                </a:lnTo>
                <a:lnTo>
                  <a:pt x="4699322" y="5791200"/>
                </a:lnTo>
                <a:lnTo>
                  <a:pt x="4737831" y="5778500"/>
                </a:lnTo>
                <a:lnTo>
                  <a:pt x="4813753" y="5727700"/>
                </a:lnTo>
                <a:lnTo>
                  <a:pt x="4888175" y="5676900"/>
                </a:lnTo>
                <a:lnTo>
                  <a:pt x="4961055" y="5626100"/>
                </a:lnTo>
                <a:lnTo>
                  <a:pt x="5032353" y="5575300"/>
                </a:lnTo>
                <a:lnTo>
                  <a:pt x="5067396" y="5537200"/>
                </a:lnTo>
                <a:lnTo>
                  <a:pt x="5136240" y="5486400"/>
                </a:lnTo>
                <a:lnTo>
                  <a:pt x="5170032" y="5461000"/>
                </a:lnTo>
                <a:lnTo>
                  <a:pt x="5203397" y="5422900"/>
                </a:lnTo>
                <a:lnTo>
                  <a:pt x="5236330" y="5397500"/>
                </a:lnTo>
                <a:lnTo>
                  <a:pt x="5268825" y="5359400"/>
                </a:lnTo>
                <a:lnTo>
                  <a:pt x="5300877" y="5334000"/>
                </a:lnTo>
                <a:lnTo>
                  <a:pt x="5332481" y="5295900"/>
                </a:lnTo>
                <a:lnTo>
                  <a:pt x="5363632" y="5270500"/>
                </a:lnTo>
                <a:lnTo>
                  <a:pt x="5394324" y="5232400"/>
                </a:lnTo>
                <a:lnTo>
                  <a:pt x="5424552" y="5207000"/>
                </a:lnTo>
                <a:lnTo>
                  <a:pt x="5454311" y="5168900"/>
                </a:lnTo>
                <a:lnTo>
                  <a:pt x="5483596" y="5130800"/>
                </a:lnTo>
                <a:lnTo>
                  <a:pt x="5512402" y="5105400"/>
                </a:lnTo>
                <a:lnTo>
                  <a:pt x="5540723" y="5067300"/>
                </a:lnTo>
                <a:lnTo>
                  <a:pt x="5568553" y="5029200"/>
                </a:lnTo>
                <a:lnTo>
                  <a:pt x="5595889" y="4991100"/>
                </a:lnTo>
                <a:lnTo>
                  <a:pt x="5622724" y="4965700"/>
                </a:lnTo>
                <a:lnTo>
                  <a:pt x="5649054" y="4927600"/>
                </a:lnTo>
                <a:lnTo>
                  <a:pt x="5674872" y="4889500"/>
                </a:lnTo>
                <a:lnTo>
                  <a:pt x="5700175" y="4851400"/>
                </a:lnTo>
                <a:lnTo>
                  <a:pt x="5724956" y="4813300"/>
                </a:lnTo>
                <a:lnTo>
                  <a:pt x="5749210" y="4775200"/>
                </a:lnTo>
                <a:lnTo>
                  <a:pt x="5772933" y="4737100"/>
                </a:lnTo>
                <a:lnTo>
                  <a:pt x="5796118" y="4699000"/>
                </a:lnTo>
                <a:lnTo>
                  <a:pt x="5818761" y="4660900"/>
                </a:lnTo>
                <a:lnTo>
                  <a:pt x="5840857" y="4622800"/>
                </a:lnTo>
                <a:lnTo>
                  <a:pt x="5862400" y="4584700"/>
                </a:lnTo>
                <a:lnTo>
                  <a:pt x="5883385" y="4546600"/>
                </a:lnTo>
                <a:lnTo>
                  <a:pt x="5903806" y="4495800"/>
                </a:lnTo>
                <a:lnTo>
                  <a:pt x="5923659" y="4457700"/>
                </a:lnTo>
                <a:lnTo>
                  <a:pt x="5942939" y="4419600"/>
                </a:lnTo>
                <a:lnTo>
                  <a:pt x="5961639" y="4381500"/>
                </a:lnTo>
                <a:lnTo>
                  <a:pt x="5979755" y="4343400"/>
                </a:lnTo>
                <a:lnTo>
                  <a:pt x="5997282" y="4292600"/>
                </a:lnTo>
                <a:lnTo>
                  <a:pt x="6014214" y="4254500"/>
                </a:lnTo>
                <a:lnTo>
                  <a:pt x="6030546" y="4216400"/>
                </a:lnTo>
                <a:lnTo>
                  <a:pt x="6046274" y="4165600"/>
                </a:lnTo>
                <a:lnTo>
                  <a:pt x="6061390" y="4127500"/>
                </a:lnTo>
                <a:lnTo>
                  <a:pt x="6075892" y="4076700"/>
                </a:lnTo>
                <a:lnTo>
                  <a:pt x="6089772" y="4038600"/>
                </a:lnTo>
                <a:lnTo>
                  <a:pt x="6103026" y="4000500"/>
                </a:lnTo>
                <a:lnTo>
                  <a:pt x="6115649" y="3949700"/>
                </a:lnTo>
                <a:lnTo>
                  <a:pt x="6127636" y="3911600"/>
                </a:lnTo>
                <a:lnTo>
                  <a:pt x="6138980" y="3860800"/>
                </a:lnTo>
                <a:lnTo>
                  <a:pt x="6149678" y="3810000"/>
                </a:lnTo>
                <a:lnTo>
                  <a:pt x="6159723" y="3771900"/>
                </a:lnTo>
                <a:lnTo>
                  <a:pt x="6169111" y="3721100"/>
                </a:lnTo>
                <a:lnTo>
                  <a:pt x="6177836" y="3683000"/>
                </a:lnTo>
                <a:lnTo>
                  <a:pt x="6185894" y="3632200"/>
                </a:lnTo>
                <a:lnTo>
                  <a:pt x="6193278" y="3581400"/>
                </a:lnTo>
                <a:lnTo>
                  <a:pt x="6199984" y="3543300"/>
                </a:lnTo>
                <a:lnTo>
                  <a:pt x="6206006" y="3492500"/>
                </a:lnTo>
                <a:lnTo>
                  <a:pt x="6211339" y="3441700"/>
                </a:lnTo>
                <a:lnTo>
                  <a:pt x="6215978" y="3403600"/>
                </a:lnTo>
                <a:lnTo>
                  <a:pt x="6219918" y="3352800"/>
                </a:lnTo>
                <a:lnTo>
                  <a:pt x="6223153" y="3302000"/>
                </a:lnTo>
                <a:lnTo>
                  <a:pt x="6225678" y="3263900"/>
                </a:lnTo>
                <a:lnTo>
                  <a:pt x="6227489" y="3213099"/>
                </a:lnTo>
                <a:lnTo>
                  <a:pt x="6228579" y="3162299"/>
                </a:lnTo>
                <a:lnTo>
                  <a:pt x="6228943" y="3111499"/>
                </a:lnTo>
                <a:lnTo>
                  <a:pt x="6228579" y="3060699"/>
                </a:lnTo>
                <a:lnTo>
                  <a:pt x="6227489" y="3022599"/>
                </a:lnTo>
                <a:lnTo>
                  <a:pt x="6225678" y="2971799"/>
                </a:lnTo>
                <a:lnTo>
                  <a:pt x="6223153" y="2920999"/>
                </a:lnTo>
                <a:lnTo>
                  <a:pt x="6219918" y="2870199"/>
                </a:lnTo>
                <a:lnTo>
                  <a:pt x="6215978" y="2832099"/>
                </a:lnTo>
                <a:lnTo>
                  <a:pt x="6211339" y="2781299"/>
                </a:lnTo>
                <a:lnTo>
                  <a:pt x="6206006" y="2730499"/>
                </a:lnTo>
                <a:lnTo>
                  <a:pt x="6199984" y="2692399"/>
                </a:lnTo>
                <a:lnTo>
                  <a:pt x="6193278" y="2641599"/>
                </a:lnTo>
                <a:lnTo>
                  <a:pt x="6185894" y="2590799"/>
                </a:lnTo>
                <a:lnTo>
                  <a:pt x="6177836" y="2552699"/>
                </a:lnTo>
                <a:lnTo>
                  <a:pt x="6169111" y="2501899"/>
                </a:lnTo>
                <a:lnTo>
                  <a:pt x="6159723" y="2463799"/>
                </a:lnTo>
                <a:lnTo>
                  <a:pt x="6149678" y="2412999"/>
                </a:lnTo>
                <a:lnTo>
                  <a:pt x="6138980" y="2374899"/>
                </a:lnTo>
                <a:lnTo>
                  <a:pt x="6127636" y="2324099"/>
                </a:lnTo>
                <a:lnTo>
                  <a:pt x="6115649" y="2273299"/>
                </a:lnTo>
                <a:lnTo>
                  <a:pt x="6103026" y="2235199"/>
                </a:lnTo>
                <a:lnTo>
                  <a:pt x="6089772" y="2197099"/>
                </a:lnTo>
                <a:lnTo>
                  <a:pt x="6075892" y="2146299"/>
                </a:lnTo>
                <a:lnTo>
                  <a:pt x="6061390" y="2108199"/>
                </a:lnTo>
                <a:lnTo>
                  <a:pt x="6046274" y="2057399"/>
                </a:lnTo>
                <a:lnTo>
                  <a:pt x="6030546" y="2019299"/>
                </a:lnTo>
                <a:lnTo>
                  <a:pt x="6014214" y="1981199"/>
                </a:lnTo>
                <a:lnTo>
                  <a:pt x="5997282" y="1930399"/>
                </a:lnTo>
                <a:lnTo>
                  <a:pt x="5979755" y="1892299"/>
                </a:lnTo>
                <a:lnTo>
                  <a:pt x="5961639" y="1854199"/>
                </a:lnTo>
                <a:lnTo>
                  <a:pt x="5942939" y="1803399"/>
                </a:lnTo>
                <a:lnTo>
                  <a:pt x="5923659" y="1765299"/>
                </a:lnTo>
                <a:lnTo>
                  <a:pt x="5903806" y="1727199"/>
                </a:lnTo>
                <a:lnTo>
                  <a:pt x="5883385" y="1689099"/>
                </a:lnTo>
                <a:lnTo>
                  <a:pt x="5862400" y="1650999"/>
                </a:lnTo>
                <a:lnTo>
                  <a:pt x="5840857" y="1612899"/>
                </a:lnTo>
                <a:lnTo>
                  <a:pt x="5818761" y="1574799"/>
                </a:lnTo>
                <a:lnTo>
                  <a:pt x="5796118" y="1523999"/>
                </a:lnTo>
                <a:lnTo>
                  <a:pt x="5772933" y="1485899"/>
                </a:lnTo>
                <a:lnTo>
                  <a:pt x="5749210" y="1447799"/>
                </a:lnTo>
                <a:lnTo>
                  <a:pt x="5724956" y="1409699"/>
                </a:lnTo>
                <a:lnTo>
                  <a:pt x="5700175" y="1384299"/>
                </a:lnTo>
                <a:lnTo>
                  <a:pt x="5674872" y="1346199"/>
                </a:lnTo>
                <a:lnTo>
                  <a:pt x="5649054" y="1308099"/>
                </a:lnTo>
                <a:lnTo>
                  <a:pt x="5622724" y="1269999"/>
                </a:lnTo>
                <a:lnTo>
                  <a:pt x="5595889" y="1231899"/>
                </a:lnTo>
                <a:lnTo>
                  <a:pt x="5568553" y="1193799"/>
                </a:lnTo>
                <a:lnTo>
                  <a:pt x="5540723" y="1155699"/>
                </a:lnTo>
                <a:lnTo>
                  <a:pt x="5512402" y="1130299"/>
                </a:lnTo>
                <a:lnTo>
                  <a:pt x="5483596" y="1092199"/>
                </a:lnTo>
                <a:lnTo>
                  <a:pt x="5454311" y="1054099"/>
                </a:lnTo>
                <a:lnTo>
                  <a:pt x="5424552" y="1028699"/>
                </a:lnTo>
                <a:lnTo>
                  <a:pt x="5394324" y="990599"/>
                </a:lnTo>
                <a:lnTo>
                  <a:pt x="5363632" y="965199"/>
                </a:lnTo>
                <a:lnTo>
                  <a:pt x="5332481" y="927099"/>
                </a:lnTo>
                <a:lnTo>
                  <a:pt x="5300877" y="901699"/>
                </a:lnTo>
                <a:lnTo>
                  <a:pt x="5268825" y="863599"/>
                </a:lnTo>
                <a:lnTo>
                  <a:pt x="5236330" y="838199"/>
                </a:lnTo>
                <a:lnTo>
                  <a:pt x="5203397" y="800099"/>
                </a:lnTo>
                <a:lnTo>
                  <a:pt x="5136240" y="749299"/>
                </a:lnTo>
                <a:lnTo>
                  <a:pt x="5102026" y="711199"/>
                </a:lnTo>
                <a:lnTo>
                  <a:pt x="5032353" y="660399"/>
                </a:lnTo>
                <a:lnTo>
                  <a:pt x="4961055" y="609599"/>
                </a:lnTo>
                <a:lnTo>
                  <a:pt x="4888175" y="558799"/>
                </a:lnTo>
                <a:lnTo>
                  <a:pt x="4813753" y="507999"/>
                </a:lnTo>
                <a:lnTo>
                  <a:pt x="4699322" y="431799"/>
                </a:lnTo>
                <a:lnTo>
                  <a:pt x="4660453" y="406399"/>
                </a:lnTo>
                <a:lnTo>
                  <a:pt x="4621230" y="393699"/>
                </a:lnTo>
                <a:lnTo>
                  <a:pt x="4541744" y="342899"/>
                </a:lnTo>
                <a:lnTo>
                  <a:pt x="4501491" y="330199"/>
                </a:lnTo>
                <a:lnTo>
                  <a:pt x="4460905" y="304799"/>
                </a:lnTo>
                <a:lnTo>
                  <a:pt x="4419991" y="292099"/>
                </a:lnTo>
                <a:lnTo>
                  <a:pt x="4378755" y="266699"/>
                </a:lnTo>
                <a:lnTo>
                  <a:pt x="4337202" y="253999"/>
                </a:lnTo>
                <a:lnTo>
                  <a:pt x="4295336" y="228599"/>
                </a:lnTo>
                <a:lnTo>
                  <a:pt x="4210690" y="203199"/>
                </a:lnTo>
                <a:lnTo>
                  <a:pt x="4167920" y="177799"/>
                </a:lnTo>
                <a:lnTo>
                  <a:pt x="3770521" y="63499"/>
                </a:lnTo>
                <a:close/>
              </a:path>
              <a:path w="6229350" h="6223000">
                <a:moveTo>
                  <a:pt x="3633475" y="38099"/>
                </a:moveTo>
                <a:lnTo>
                  <a:pt x="2595468" y="38099"/>
                </a:lnTo>
                <a:lnTo>
                  <a:pt x="2503867" y="63499"/>
                </a:lnTo>
                <a:lnTo>
                  <a:pt x="3725076" y="63499"/>
                </a:lnTo>
                <a:lnTo>
                  <a:pt x="3633475" y="38099"/>
                </a:lnTo>
                <a:close/>
              </a:path>
              <a:path w="6229350" h="6223000">
                <a:moveTo>
                  <a:pt x="3540961" y="25399"/>
                </a:moveTo>
                <a:lnTo>
                  <a:pt x="2687982" y="25399"/>
                </a:lnTo>
                <a:lnTo>
                  <a:pt x="2641613" y="38099"/>
                </a:lnTo>
                <a:lnTo>
                  <a:pt x="3587329" y="38099"/>
                </a:lnTo>
                <a:lnTo>
                  <a:pt x="3540961" y="25399"/>
                </a:lnTo>
                <a:close/>
              </a:path>
              <a:path w="6229350" h="6223000">
                <a:moveTo>
                  <a:pt x="3447575" y="12699"/>
                </a:moveTo>
                <a:lnTo>
                  <a:pt x="2781367" y="12699"/>
                </a:lnTo>
                <a:lnTo>
                  <a:pt x="2734568" y="25399"/>
                </a:lnTo>
                <a:lnTo>
                  <a:pt x="3494374" y="25399"/>
                </a:lnTo>
                <a:lnTo>
                  <a:pt x="3447575" y="12699"/>
                </a:lnTo>
                <a:close/>
              </a:path>
              <a:path w="6229350" h="6223000">
                <a:moveTo>
                  <a:pt x="3305956" y="0"/>
                </a:moveTo>
                <a:lnTo>
                  <a:pt x="2922987" y="0"/>
                </a:lnTo>
                <a:lnTo>
                  <a:pt x="2875582" y="12699"/>
                </a:lnTo>
                <a:lnTo>
                  <a:pt x="3353361" y="12699"/>
                </a:lnTo>
                <a:lnTo>
                  <a:pt x="3305956" y="0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26337" y="3299990"/>
            <a:ext cx="7539355" cy="2908232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55625">
              <a:lnSpc>
                <a:spcPts val="3700"/>
              </a:lnSpc>
              <a:spcBef>
                <a:spcPts val="640"/>
              </a:spcBef>
            </a:pPr>
            <a:r>
              <a:rPr sz="3500" b="1" dirty="0">
                <a:solidFill>
                  <a:srgbClr val="18161C"/>
                </a:solidFill>
                <a:latin typeface="Book Antiqua"/>
                <a:cs typeface="Book Antiqua"/>
              </a:rPr>
              <a:t>PROF. MIKHAIL</a:t>
            </a:r>
            <a:r>
              <a:rPr sz="3500" b="1" spc="-90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3500" b="1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ESKINDAROV</a:t>
            </a:r>
            <a:endParaRPr sz="3500" dirty="0" smtClean="0">
              <a:latin typeface="Book Antiqua"/>
              <a:cs typeface="Book Antiqua"/>
            </a:endParaRPr>
          </a:p>
          <a:p>
            <a:pPr marL="520065" indent="-507365">
              <a:lnSpc>
                <a:spcPct val="100000"/>
              </a:lnSpc>
              <a:spcBef>
                <a:spcPts val="3760"/>
              </a:spcBef>
              <a:buChar char="•"/>
              <a:tabLst>
                <a:tab pos="511809" algn="l"/>
                <a:tab pos="512445" algn="l"/>
              </a:tabLst>
            </a:pPr>
            <a:r>
              <a:rPr sz="2900" dirty="0" smtClean="0">
                <a:solidFill>
                  <a:srgbClr val="18161C"/>
                </a:solidFill>
                <a:latin typeface="Book Antiqua"/>
                <a:cs typeface="Book Antiqua"/>
              </a:rPr>
              <a:t>Doctor of</a:t>
            </a:r>
            <a:r>
              <a:rPr sz="29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900" dirty="0" smtClean="0">
                <a:solidFill>
                  <a:srgbClr val="18161C"/>
                </a:solidFill>
                <a:latin typeface="Book Antiqua"/>
                <a:cs typeface="Book Antiqua"/>
              </a:rPr>
              <a:t>Economics,</a:t>
            </a:r>
            <a:r>
              <a:rPr lang="en-US" sz="2900" dirty="0" smtClean="0">
                <a:solidFill>
                  <a:srgbClr val="18161C"/>
                </a:solidFill>
                <a:latin typeface="Book Antiqua"/>
                <a:cs typeface="Book Antiqua"/>
              </a:rPr>
              <a:t> Professor</a:t>
            </a:r>
            <a:endParaRPr sz="2900" dirty="0" smtClean="0">
              <a:latin typeface="Book Antiqua"/>
              <a:cs typeface="Book Antiqua"/>
            </a:endParaRPr>
          </a:p>
          <a:p>
            <a:pPr marL="520065" indent="-507365">
              <a:lnSpc>
                <a:spcPct val="100000"/>
              </a:lnSpc>
              <a:spcBef>
                <a:spcPts val="220"/>
              </a:spcBef>
              <a:buChar char="•"/>
              <a:tabLst>
                <a:tab pos="511809" algn="l"/>
                <a:tab pos="512445" algn="l"/>
              </a:tabLst>
            </a:pPr>
            <a:r>
              <a:rPr sz="29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Honored </a:t>
            </a: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Scholar of </a:t>
            </a:r>
            <a:r>
              <a:rPr sz="2900" spc="-5" dirty="0">
                <a:solidFill>
                  <a:srgbClr val="18161C"/>
                </a:solidFill>
                <a:latin typeface="Book Antiqua"/>
                <a:cs typeface="Book Antiqua"/>
              </a:rPr>
              <a:t>the Russian</a:t>
            </a:r>
            <a:r>
              <a:rPr sz="2900" spc="-60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900" spc="-5" dirty="0">
                <a:solidFill>
                  <a:srgbClr val="18161C"/>
                </a:solidFill>
                <a:latin typeface="Book Antiqua"/>
                <a:cs typeface="Book Antiqua"/>
              </a:rPr>
              <a:t>Federation</a:t>
            </a:r>
            <a:endParaRPr sz="2900" dirty="0">
              <a:latin typeface="Book Antiqua"/>
              <a:cs typeface="Book Antiqua"/>
            </a:endParaRPr>
          </a:p>
          <a:p>
            <a:pPr marL="520065" marR="1171575" indent="-507365">
              <a:lnSpc>
                <a:spcPct val="106300"/>
              </a:lnSpc>
              <a:buChar char="•"/>
              <a:tabLst>
                <a:tab pos="511809" algn="l"/>
                <a:tab pos="512445" algn="l"/>
              </a:tabLst>
            </a:pP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Member of </a:t>
            </a:r>
            <a:r>
              <a:rPr sz="2900" spc="-5" dirty="0">
                <a:solidFill>
                  <a:srgbClr val="18161C"/>
                </a:solidFill>
                <a:latin typeface="Book Antiqua"/>
                <a:cs typeface="Book Antiqua"/>
              </a:rPr>
              <a:t>the </a:t>
            </a: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Russian </a:t>
            </a:r>
            <a:r>
              <a:rPr sz="2900" spc="-5" dirty="0">
                <a:solidFill>
                  <a:srgbClr val="18161C"/>
                </a:solidFill>
                <a:latin typeface="Book Antiqua"/>
                <a:cs typeface="Book Antiqua"/>
              </a:rPr>
              <a:t>Academy</a:t>
            </a:r>
            <a:r>
              <a:rPr sz="2900" spc="-65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of  Education</a:t>
            </a:r>
            <a:endParaRPr sz="29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0642" y="1878803"/>
            <a:ext cx="2471420" cy="1854200"/>
          </a:xfrm>
          <a:custGeom>
            <a:avLst/>
            <a:gdLst/>
            <a:ahLst/>
            <a:cxnLst/>
            <a:rect l="l" t="t" r="r" b="b"/>
            <a:pathLst>
              <a:path w="2471420" h="1854200">
                <a:moveTo>
                  <a:pt x="677138" y="0"/>
                </a:moveTo>
                <a:lnTo>
                  <a:pt x="0" y="1138466"/>
                </a:lnTo>
                <a:lnTo>
                  <a:pt x="2471343" y="1853730"/>
                </a:lnTo>
                <a:lnTo>
                  <a:pt x="677138" y="0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658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90" dirty="0"/>
              <a:t> </a:t>
            </a:r>
            <a:r>
              <a:rPr spc="-5" dirty="0"/>
              <a:t>RECTOR</a:t>
            </a:r>
          </a:p>
        </p:txBody>
      </p:sp>
      <p:sp>
        <p:nvSpPr>
          <p:cNvPr id="7" name="object 7"/>
          <p:cNvSpPr/>
          <p:nvPr/>
        </p:nvSpPr>
        <p:spPr>
          <a:xfrm>
            <a:off x="2981690" y="2862244"/>
            <a:ext cx="4077335" cy="4204335"/>
          </a:xfrm>
          <a:custGeom>
            <a:avLst/>
            <a:gdLst/>
            <a:ahLst/>
            <a:cxnLst/>
            <a:rect l="l" t="t" r="r" b="b"/>
            <a:pathLst>
              <a:path w="4077334" h="4204334">
                <a:moveTo>
                  <a:pt x="478650" y="626160"/>
                </a:moveTo>
                <a:lnTo>
                  <a:pt x="512904" y="592190"/>
                </a:lnTo>
                <a:lnTo>
                  <a:pt x="547739" y="559165"/>
                </a:lnTo>
                <a:lnTo>
                  <a:pt x="583139" y="527087"/>
                </a:lnTo>
                <a:lnTo>
                  <a:pt x="619086" y="495954"/>
                </a:lnTo>
                <a:lnTo>
                  <a:pt x="655565" y="465768"/>
                </a:lnTo>
                <a:lnTo>
                  <a:pt x="692558" y="436529"/>
                </a:lnTo>
                <a:lnTo>
                  <a:pt x="730051" y="408236"/>
                </a:lnTo>
                <a:lnTo>
                  <a:pt x="768025" y="380889"/>
                </a:lnTo>
                <a:lnTo>
                  <a:pt x="806465" y="354489"/>
                </a:lnTo>
                <a:lnTo>
                  <a:pt x="845355" y="329037"/>
                </a:lnTo>
                <a:lnTo>
                  <a:pt x="884678" y="304531"/>
                </a:lnTo>
                <a:lnTo>
                  <a:pt x="924418" y="280972"/>
                </a:lnTo>
                <a:lnTo>
                  <a:pt x="964558" y="258360"/>
                </a:lnTo>
                <a:lnTo>
                  <a:pt x="1005081" y="236696"/>
                </a:lnTo>
                <a:lnTo>
                  <a:pt x="1045972" y="215980"/>
                </a:lnTo>
                <a:lnTo>
                  <a:pt x="1087214" y="196210"/>
                </a:lnTo>
                <a:lnTo>
                  <a:pt x="1128791" y="177389"/>
                </a:lnTo>
                <a:lnTo>
                  <a:pt x="1170686" y="159515"/>
                </a:lnTo>
                <a:lnTo>
                  <a:pt x="1212884" y="142590"/>
                </a:lnTo>
                <a:lnTo>
                  <a:pt x="1255366" y="126612"/>
                </a:lnTo>
                <a:lnTo>
                  <a:pt x="1298118" y="111583"/>
                </a:lnTo>
                <a:lnTo>
                  <a:pt x="1341122" y="97501"/>
                </a:lnTo>
                <a:lnTo>
                  <a:pt x="1384362" y="84369"/>
                </a:lnTo>
                <a:lnTo>
                  <a:pt x="1427823" y="72184"/>
                </a:lnTo>
                <a:lnTo>
                  <a:pt x="1471487" y="60949"/>
                </a:lnTo>
                <a:lnTo>
                  <a:pt x="1515338" y="50662"/>
                </a:lnTo>
                <a:lnTo>
                  <a:pt x="1559360" y="41324"/>
                </a:lnTo>
                <a:lnTo>
                  <a:pt x="1603536" y="32935"/>
                </a:lnTo>
                <a:lnTo>
                  <a:pt x="1647850" y="25495"/>
                </a:lnTo>
                <a:lnTo>
                  <a:pt x="1692285" y="19004"/>
                </a:lnTo>
                <a:lnTo>
                  <a:pt x="1736826" y="13463"/>
                </a:lnTo>
                <a:lnTo>
                  <a:pt x="1781455" y="8871"/>
                </a:lnTo>
                <a:lnTo>
                  <a:pt x="1826157" y="5228"/>
                </a:lnTo>
                <a:lnTo>
                  <a:pt x="1870914" y="2535"/>
                </a:lnTo>
                <a:lnTo>
                  <a:pt x="1915712" y="793"/>
                </a:lnTo>
                <a:lnTo>
                  <a:pt x="1960532" y="0"/>
                </a:lnTo>
                <a:lnTo>
                  <a:pt x="2005359" y="157"/>
                </a:lnTo>
                <a:lnTo>
                  <a:pt x="2050176" y="1264"/>
                </a:lnTo>
                <a:lnTo>
                  <a:pt x="2094967" y="3321"/>
                </a:lnTo>
                <a:lnTo>
                  <a:pt x="2139716" y="6329"/>
                </a:lnTo>
                <a:lnTo>
                  <a:pt x="2184406" y="10287"/>
                </a:lnTo>
                <a:lnTo>
                  <a:pt x="2229021" y="15196"/>
                </a:lnTo>
                <a:lnTo>
                  <a:pt x="2273544" y="21056"/>
                </a:lnTo>
                <a:lnTo>
                  <a:pt x="2317959" y="27866"/>
                </a:lnTo>
                <a:lnTo>
                  <a:pt x="2362250" y="35628"/>
                </a:lnTo>
                <a:lnTo>
                  <a:pt x="2406400" y="44340"/>
                </a:lnTo>
                <a:lnTo>
                  <a:pt x="2450392" y="54004"/>
                </a:lnTo>
                <a:lnTo>
                  <a:pt x="2494211" y="64619"/>
                </a:lnTo>
                <a:lnTo>
                  <a:pt x="2537840" y="76185"/>
                </a:lnTo>
                <a:lnTo>
                  <a:pt x="2581263" y="88703"/>
                </a:lnTo>
                <a:lnTo>
                  <a:pt x="2624462" y="102173"/>
                </a:lnTo>
                <a:lnTo>
                  <a:pt x="2667423" y="116595"/>
                </a:lnTo>
                <a:lnTo>
                  <a:pt x="2710128" y="131968"/>
                </a:lnTo>
                <a:lnTo>
                  <a:pt x="2752561" y="148293"/>
                </a:lnTo>
                <a:lnTo>
                  <a:pt x="2794705" y="165571"/>
                </a:lnTo>
                <a:lnTo>
                  <a:pt x="2836545" y="183801"/>
                </a:lnTo>
                <a:lnTo>
                  <a:pt x="2878063" y="202983"/>
                </a:lnTo>
                <a:lnTo>
                  <a:pt x="2919244" y="223117"/>
                </a:lnTo>
                <a:lnTo>
                  <a:pt x="2960071" y="244205"/>
                </a:lnTo>
                <a:lnTo>
                  <a:pt x="3000528" y="266245"/>
                </a:lnTo>
                <a:lnTo>
                  <a:pt x="3040598" y="289237"/>
                </a:lnTo>
                <a:lnTo>
                  <a:pt x="3080264" y="313183"/>
                </a:lnTo>
                <a:lnTo>
                  <a:pt x="3119511" y="338082"/>
                </a:lnTo>
                <a:lnTo>
                  <a:pt x="3158322" y="363934"/>
                </a:lnTo>
                <a:lnTo>
                  <a:pt x="3196681" y="390739"/>
                </a:lnTo>
                <a:lnTo>
                  <a:pt x="3234571" y="418498"/>
                </a:lnTo>
                <a:lnTo>
                  <a:pt x="3271976" y="447210"/>
                </a:lnTo>
                <a:lnTo>
                  <a:pt x="3308879" y="476876"/>
                </a:lnTo>
                <a:lnTo>
                  <a:pt x="3345264" y="507496"/>
                </a:lnTo>
                <a:lnTo>
                  <a:pt x="3381115" y="539069"/>
                </a:lnTo>
                <a:lnTo>
                  <a:pt x="3416415" y="571597"/>
                </a:lnTo>
                <a:lnTo>
                  <a:pt x="3451148" y="605078"/>
                </a:lnTo>
                <a:lnTo>
                  <a:pt x="3485119" y="639333"/>
                </a:lnTo>
                <a:lnTo>
                  <a:pt x="3518143" y="674169"/>
                </a:lnTo>
                <a:lnTo>
                  <a:pt x="3550222" y="709569"/>
                </a:lnTo>
                <a:lnTo>
                  <a:pt x="3581354" y="745516"/>
                </a:lnTo>
                <a:lnTo>
                  <a:pt x="3611540" y="781995"/>
                </a:lnTo>
                <a:lnTo>
                  <a:pt x="3640780" y="818989"/>
                </a:lnTo>
                <a:lnTo>
                  <a:pt x="3669073" y="856482"/>
                </a:lnTo>
                <a:lnTo>
                  <a:pt x="3696420" y="894457"/>
                </a:lnTo>
                <a:lnTo>
                  <a:pt x="3722819" y="932898"/>
                </a:lnTo>
                <a:lnTo>
                  <a:pt x="3748272" y="971788"/>
                </a:lnTo>
                <a:lnTo>
                  <a:pt x="3772778" y="1011111"/>
                </a:lnTo>
                <a:lnTo>
                  <a:pt x="3796337" y="1050851"/>
                </a:lnTo>
                <a:lnTo>
                  <a:pt x="3818948" y="1090991"/>
                </a:lnTo>
                <a:lnTo>
                  <a:pt x="3840612" y="1131514"/>
                </a:lnTo>
                <a:lnTo>
                  <a:pt x="3861329" y="1172406"/>
                </a:lnTo>
                <a:lnTo>
                  <a:pt x="3881098" y="1213648"/>
                </a:lnTo>
                <a:lnTo>
                  <a:pt x="3899919" y="1255225"/>
                </a:lnTo>
                <a:lnTo>
                  <a:pt x="3917793" y="1297120"/>
                </a:lnTo>
                <a:lnTo>
                  <a:pt x="3934719" y="1339317"/>
                </a:lnTo>
                <a:lnTo>
                  <a:pt x="3950696" y="1381800"/>
                </a:lnTo>
                <a:lnTo>
                  <a:pt x="3965726" y="1424552"/>
                </a:lnTo>
                <a:lnTo>
                  <a:pt x="3979807" y="1467556"/>
                </a:lnTo>
                <a:lnTo>
                  <a:pt x="3992939" y="1510797"/>
                </a:lnTo>
                <a:lnTo>
                  <a:pt x="4005124" y="1554257"/>
                </a:lnTo>
                <a:lnTo>
                  <a:pt x="4016359" y="1597921"/>
                </a:lnTo>
                <a:lnTo>
                  <a:pt x="4026646" y="1641772"/>
                </a:lnTo>
                <a:lnTo>
                  <a:pt x="4035984" y="1685794"/>
                </a:lnTo>
                <a:lnTo>
                  <a:pt x="4044373" y="1729970"/>
                </a:lnTo>
                <a:lnTo>
                  <a:pt x="4051813" y="1774284"/>
                </a:lnTo>
                <a:lnTo>
                  <a:pt x="4058304" y="1818719"/>
                </a:lnTo>
                <a:lnTo>
                  <a:pt x="4063845" y="1863260"/>
                </a:lnTo>
                <a:lnTo>
                  <a:pt x="4068437" y="1907889"/>
                </a:lnTo>
                <a:lnTo>
                  <a:pt x="4072079" y="1952590"/>
                </a:lnTo>
                <a:lnTo>
                  <a:pt x="4074772" y="1997348"/>
                </a:lnTo>
                <a:lnTo>
                  <a:pt x="4076515" y="2042145"/>
                </a:lnTo>
                <a:lnTo>
                  <a:pt x="4077308" y="2086965"/>
                </a:lnTo>
                <a:lnTo>
                  <a:pt x="4077150" y="2131792"/>
                </a:lnTo>
                <a:lnTo>
                  <a:pt x="4076043" y="2176609"/>
                </a:lnTo>
                <a:lnTo>
                  <a:pt x="4073986" y="2221400"/>
                </a:lnTo>
                <a:lnTo>
                  <a:pt x="4070978" y="2266149"/>
                </a:lnTo>
                <a:lnTo>
                  <a:pt x="4067019" y="2310839"/>
                </a:lnTo>
                <a:lnTo>
                  <a:pt x="4062110" y="2355453"/>
                </a:lnTo>
                <a:lnTo>
                  <a:pt x="4056250" y="2399976"/>
                </a:lnTo>
                <a:lnTo>
                  <a:pt x="4049439" y="2444391"/>
                </a:lnTo>
                <a:lnTo>
                  <a:pt x="4041678" y="2488682"/>
                </a:lnTo>
                <a:lnTo>
                  <a:pt x="4032965" y="2532831"/>
                </a:lnTo>
                <a:lnTo>
                  <a:pt x="4023301" y="2576824"/>
                </a:lnTo>
                <a:lnTo>
                  <a:pt x="4012686" y="2620643"/>
                </a:lnTo>
                <a:lnTo>
                  <a:pt x="4001119" y="2664271"/>
                </a:lnTo>
                <a:lnTo>
                  <a:pt x="3988601" y="2707694"/>
                </a:lnTo>
                <a:lnTo>
                  <a:pt x="3975131" y="2750893"/>
                </a:lnTo>
                <a:lnTo>
                  <a:pt x="3960709" y="2793854"/>
                </a:lnTo>
                <a:lnTo>
                  <a:pt x="3945335" y="2836558"/>
                </a:lnTo>
                <a:lnTo>
                  <a:pt x="3929010" y="2878991"/>
                </a:lnTo>
                <a:lnTo>
                  <a:pt x="3911732" y="2921135"/>
                </a:lnTo>
                <a:lnTo>
                  <a:pt x="3893502" y="2962975"/>
                </a:lnTo>
                <a:lnTo>
                  <a:pt x="3874319" y="3004493"/>
                </a:lnTo>
                <a:lnTo>
                  <a:pt x="3854184" y="3045674"/>
                </a:lnTo>
                <a:lnTo>
                  <a:pt x="3833097" y="3086501"/>
                </a:lnTo>
                <a:lnTo>
                  <a:pt x="3811057" y="3126957"/>
                </a:lnTo>
                <a:lnTo>
                  <a:pt x="3788063" y="3167027"/>
                </a:lnTo>
                <a:lnTo>
                  <a:pt x="3764117" y="3206693"/>
                </a:lnTo>
                <a:lnTo>
                  <a:pt x="3739218" y="3245940"/>
                </a:lnTo>
                <a:lnTo>
                  <a:pt x="3713366" y="3284751"/>
                </a:lnTo>
                <a:lnTo>
                  <a:pt x="3686560" y="3323110"/>
                </a:lnTo>
                <a:lnTo>
                  <a:pt x="3658801" y="3361000"/>
                </a:lnTo>
                <a:lnTo>
                  <a:pt x="3630088" y="3398404"/>
                </a:lnTo>
                <a:lnTo>
                  <a:pt x="3600422" y="3435308"/>
                </a:lnTo>
                <a:lnTo>
                  <a:pt x="3569802" y="3471693"/>
                </a:lnTo>
                <a:lnTo>
                  <a:pt x="3538228" y="3507544"/>
                </a:lnTo>
                <a:lnTo>
                  <a:pt x="3505700" y="3542844"/>
                </a:lnTo>
                <a:lnTo>
                  <a:pt x="3472218" y="3577577"/>
                </a:lnTo>
                <a:lnTo>
                  <a:pt x="3437964" y="3611547"/>
                </a:lnTo>
                <a:lnTo>
                  <a:pt x="3403129" y="3644572"/>
                </a:lnTo>
                <a:lnTo>
                  <a:pt x="3367730" y="3676650"/>
                </a:lnTo>
                <a:lnTo>
                  <a:pt x="3331783" y="3707783"/>
                </a:lnTo>
                <a:lnTo>
                  <a:pt x="3295305" y="3737969"/>
                </a:lnTo>
                <a:lnTo>
                  <a:pt x="3258312" y="3767208"/>
                </a:lnTo>
                <a:lnTo>
                  <a:pt x="3220820" y="3795502"/>
                </a:lnTo>
                <a:lnTo>
                  <a:pt x="3182846" y="3822848"/>
                </a:lnTo>
                <a:lnTo>
                  <a:pt x="3144406" y="3849248"/>
                </a:lnTo>
                <a:lnTo>
                  <a:pt x="3105517" y="3874701"/>
                </a:lnTo>
                <a:lnTo>
                  <a:pt x="3066194" y="3899206"/>
                </a:lnTo>
                <a:lnTo>
                  <a:pt x="3026455" y="3922765"/>
                </a:lnTo>
                <a:lnTo>
                  <a:pt x="2986316" y="3945377"/>
                </a:lnTo>
                <a:lnTo>
                  <a:pt x="2945792" y="3967041"/>
                </a:lnTo>
                <a:lnTo>
                  <a:pt x="2904901" y="3987757"/>
                </a:lnTo>
                <a:lnTo>
                  <a:pt x="2863660" y="4007527"/>
                </a:lnTo>
                <a:lnTo>
                  <a:pt x="2822083" y="4026348"/>
                </a:lnTo>
                <a:lnTo>
                  <a:pt x="2780188" y="4044222"/>
                </a:lnTo>
                <a:lnTo>
                  <a:pt x="2737992" y="4061147"/>
                </a:lnTo>
                <a:lnTo>
                  <a:pt x="2695509" y="4077125"/>
                </a:lnTo>
                <a:lnTo>
                  <a:pt x="2652758" y="4092154"/>
                </a:lnTo>
                <a:lnTo>
                  <a:pt x="2609754" y="4106236"/>
                </a:lnTo>
                <a:lnTo>
                  <a:pt x="2566514" y="4119368"/>
                </a:lnTo>
                <a:lnTo>
                  <a:pt x="2523053" y="4131553"/>
                </a:lnTo>
                <a:lnTo>
                  <a:pt x="2479390" y="4142788"/>
                </a:lnTo>
                <a:lnTo>
                  <a:pt x="2435539" y="4153075"/>
                </a:lnTo>
                <a:lnTo>
                  <a:pt x="2391517" y="4162413"/>
                </a:lnTo>
                <a:lnTo>
                  <a:pt x="2347341" y="4170802"/>
                </a:lnTo>
                <a:lnTo>
                  <a:pt x="2303028" y="4178242"/>
                </a:lnTo>
                <a:lnTo>
                  <a:pt x="2258592" y="4184733"/>
                </a:lnTo>
                <a:lnTo>
                  <a:pt x="2214052" y="4190275"/>
                </a:lnTo>
                <a:lnTo>
                  <a:pt x="2169423" y="4194866"/>
                </a:lnTo>
                <a:lnTo>
                  <a:pt x="2124721" y="4198509"/>
                </a:lnTo>
                <a:lnTo>
                  <a:pt x="2079964" y="4201202"/>
                </a:lnTo>
                <a:lnTo>
                  <a:pt x="2035167" y="4202945"/>
                </a:lnTo>
                <a:lnTo>
                  <a:pt x="1990347" y="4203738"/>
                </a:lnTo>
                <a:lnTo>
                  <a:pt x="1945520" y="4203581"/>
                </a:lnTo>
                <a:lnTo>
                  <a:pt x="1900703" y="4202473"/>
                </a:lnTo>
                <a:lnTo>
                  <a:pt x="1855911" y="4200416"/>
                </a:lnTo>
                <a:lnTo>
                  <a:pt x="1811163" y="4197408"/>
                </a:lnTo>
                <a:lnTo>
                  <a:pt x="1766473" y="4193450"/>
                </a:lnTo>
                <a:lnTo>
                  <a:pt x="1721858" y="4188541"/>
                </a:lnTo>
                <a:lnTo>
                  <a:pt x="1677335" y="4182681"/>
                </a:lnTo>
                <a:lnTo>
                  <a:pt x="1632920" y="4175871"/>
                </a:lnTo>
                <a:lnTo>
                  <a:pt x="1588630" y="4168109"/>
                </a:lnTo>
                <a:lnTo>
                  <a:pt x="1544480" y="4159397"/>
                </a:lnTo>
                <a:lnTo>
                  <a:pt x="1500487" y="4149733"/>
                </a:lnTo>
                <a:lnTo>
                  <a:pt x="1456668" y="4139118"/>
                </a:lnTo>
                <a:lnTo>
                  <a:pt x="1413039" y="4127552"/>
                </a:lnTo>
                <a:lnTo>
                  <a:pt x="1369617" y="4115034"/>
                </a:lnTo>
                <a:lnTo>
                  <a:pt x="1326417" y="4101564"/>
                </a:lnTo>
                <a:lnTo>
                  <a:pt x="1283457" y="4087142"/>
                </a:lnTo>
                <a:lnTo>
                  <a:pt x="1240752" y="4071769"/>
                </a:lnTo>
                <a:lnTo>
                  <a:pt x="1198319" y="4055444"/>
                </a:lnTo>
                <a:lnTo>
                  <a:pt x="1156175" y="4038166"/>
                </a:lnTo>
                <a:lnTo>
                  <a:pt x="1114335" y="4019936"/>
                </a:lnTo>
                <a:lnTo>
                  <a:pt x="1072816" y="4000754"/>
                </a:lnTo>
                <a:lnTo>
                  <a:pt x="1031636" y="3980620"/>
                </a:lnTo>
                <a:lnTo>
                  <a:pt x="990809" y="3959532"/>
                </a:lnTo>
                <a:lnTo>
                  <a:pt x="950352" y="3937492"/>
                </a:lnTo>
                <a:lnTo>
                  <a:pt x="910282" y="3914500"/>
                </a:lnTo>
                <a:lnTo>
                  <a:pt x="870616" y="3890554"/>
                </a:lnTo>
                <a:lnTo>
                  <a:pt x="831369" y="3865655"/>
                </a:lnTo>
                <a:lnTo>
                  <a:pt x="792558" y="3839803"/>
                </a:lnTo>
                <a:lnTo>
                  <a:pt x="754199" y="3812998"/>
                </a:lnTo>
                <a:lnTo>
                  <a:pt x="716309" y="3785239"/>
                </a:lnTo>
                <a:lnTo>
                  <a:pt x="678904" y="3756527"/>
                </a:lnTo>
                <a:lnTo>
                  <a:pt x="642001" y="3726861"/>
                </a:lnTo>
                <a:lnTo>
                  <a:pt x="605616" y="3696241"/>
                </a:lnTo>
                <a:lnTo>
                  <a:pt x="569765" y="3664668"/>
                </a:lnTo>
                <a:lnTo>
                  <a:pt x="534465" y="3632140"/>
                </a:lnTo>
                <a:lnTo>
                  <a:pt x="499732" y="3598659"/>
                </a:lnTo>
                <a:lnTo>
                  <a:pt x="462024" y="3560539"/>
                </a:lnTo>
                <a:lnTo>
                  <a:pt x="425485" y="3521703"/>
                </a:lnTo>
                <a:lnTo>
                  <a:pt x="390115" y="3482175"/>
                </a:lnTo>
                <a:lnTo>
                  <a:pt x="355914" y="3441977"/>
                </a:lnTo>
                <a:lnTo>
                  <a:pt x="322883" y="3401131"/>
                </a:lnTo>
                <a:lnTo>
                  <a:pt x="291022" y="3359659"/>
                </a:lnTo>
                <a:lnTo>
                  <a:pt x="260331" y="3317585"/>
                </a:lnTo>
                <a:lnTo>
                  <a:pt x="230810" y="3274931"/>
                </a:lnTo>
                <a:lnTo>
                  <a:pt x="202460" y="3231719"/>
                </a:lnTo>
                <a:lnTo>
                  <a:pt x="175280" y="3187972"/>
                </a:lnTo>
                <a:lnTo>
                  <a:pt x="149270" y="3143713"/>
                </a:lnTo>
                <a:lnTo>
                  <a:pt x="124432" y="3098963"/>
                </a:lnTo>
                <a:lnTo>
                  <a:pt x="100764" y="3053745"/>
                </a:lnTo>
                <a:lnTo>
                  <a:pt x="78268" y="3008083"/>
                </a:lnTo>
                <a:lnTo>
                  <a:pt x="56943" y="2961998"/>
                </a:lnTo>
                <a:lnTo>
                  <a:pt x="36790" y="2915512"/>
                </a:lnTo>
                <a:lnTo>
                  <a:pt x="17809" y="2868649"/>
                </a:lnTo>
                <a:lnTo>
                  <a:pt x="0" y="2821431"/>
                </a:lnTo>
              </a:path>
            </a:pathLst>
          </a:custGeom>
          <a:ln w="736600">
            <a:solidFill>
              <a:srgbClr val="DE1E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0489" y="2907118"/>
            <a:ext cx="4175772" cy="416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167" y="670917"/>
            <a:ext cx="40652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NOTABLE</a:t>
            </a:r>
            <a:r>
              <a:rPr spc="-85" dirty="0"/>
              <a:t> </a:t>
            </a:r>
            <a:r>
              <a:rPr dirty="0"/>
              <a:t>ALUMNI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5014" y="1897357"/>
            <a:ext cx="14803656" cy="96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41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18161C"/>
                </a:solidFill>
                <a:latin typeface="Book Antiqua"/>
                <a:cs typeface="Book Antiqua"/>
              </a:rPr>
              <a:t>Government </a:t>
            </a:r>
            <a:r>
              <a:rPr sz="2300" b="1" dirty="0">
                <a:solidFill>
                  <a:srgbClr val="18161C"/>
                </a:solidFill>
                <a:latin typeface="Book Antiqua"/>
                <a:cs typeface="Book Antiqua"/>
              </a:rPr>
              <a:t>officials, members of </a:t>
            </a:r>
            <a:r>
              <a:rPr sz="2300" b="1" spc="-5" dirty="0">
                <a:solidFill>
                  <a:srgbClr val="18161C"/>
                </a:solidFill>
                <a:latin typeface="Book Antiqua"/>
                <a:cs typeface="Book Antiqua"/>
              </a:rPr>
              <a:t>the Federal </a:t>
            </a:r>
            <a:r>
              <a:rPr sz="2300" b="1" dirty="0">
                <a:solidFill>
                  <a:srgbClr val="18161C"/>
                </a:solidFill>
                <a:latin typeface="Book Antiqua"/>
                <a:cs typeface="Book Antiqua"/>
              </a:rPr>
              <a:t>Assembly, Central Bank executives, CEOs of  Russian and overseas companies, leading experts are among </a:t>
            </a:r>
            <a:r>
              <a:rPr sz="2300" b="1" spc="-5" dirty="0">
                <a:solidFill>
                  <a:srgbClr val="18161C"/>
                </a:solidFill>
                <a:latin typeface="Book Antiqua"/>
                <a:cs typeface="Book Antiqua"/>
              </a:rPr>
              <a:t>the Financial </a:t>
            </a:r>
            <a:r>
              <a:rPr sz="2300" b="1" dirty="0">
                <a:solidFill>
                  <a:srgbClr val="18161C"/>
                </a:solidFill>
                <a:latin typeface="Book Antiqua"/>
                <a:cs typeface="Book Antiqua"/>
              </a:rPr>
              <a:t>University</a:t>
            </a:r>
            <a:r>
              <a:rPr sz="2300" b="1" spc="-95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300" b="1" spc="-5" dirty="0">
                <a:solidFill>
                  <a:srgbClr val="18161C"/>
                </a:solidFill>
                <a:latin typeface="Book Antiqua"/>
                <a:cs typeface="Book Antiqua"/>
              </a:rPr>
              <a:t>graduates</a:t>
            </a:r>
            <a:r>
              <a:rPr sz="2300" spc="-5" dirty="0">
                <a:solidFill>
                  <a:srgbClr val="18161C"/>
                </a:solidFill>
                <a:latin typeface="Book Antiqua"/>
                <a:cs typeface="Book Antiqua"/>
              </a:rPr>
              <a:t>.</a:t>
            </a:r>
            <a:endParaRPr sz="2300" dirty="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013" y="6448586"/>
            <a:ext cx="2328545" cy="1933863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algn="ctr">
              <a:lnSpc>
                <a:spcPts val="2400"/>
              </a:lnSpc>
              <a:spcBef>
                <a:spcPts val="680"/>
              </a:spcBef>
            </a:pPr>
            <a:r>
              <a:rPr sz="2500" b="1" dirty="0">
                <a:solidFill>
                  <a:srgbClr val="2C242A"/>
                </a:solidFill>
                <a:latin typeface="Book Antiqua"/>
                <a:cs typeface="Book Antiqua"/>
              </a:rPr>
              <a:t>Anton</a:t>
            </a:r>
            <a:r>
              <a:rPr sz="2500" b="1" spc="-100" dirty="0">
                <a:solidFill>
                  <a:srgbClr val="2C242A"/>
                </a:solidFill>
                <a:latin typeface="Book Antiqua"/>
                <a:cs typeface="Book Antiqua"/>
              </a:rPr>
              <a:t> </a:t>
            </a:r>
            <a:r>
              <a:rPr sz="2500" b="1" dirty="0" err="1">
                <a:solidFill>
                  <a:srgbClr val="2C242A"/>
                </a:solidFill>
                <a:latin typeface="Book Antiqua"/>
                <a:cs typeface="Book Antiqua"/>
              </a:rPr>
              <a:t>Siluanov</a:t>
            </a:r>
            <a:r>
              <a:rPr sz="2500" b="1" dirty="0">
                <a:solidFill>
                  <a:srgbClr val="2C242A"/>
                </a:solidFill>
                <a:latin typeface="Book Antiqua"/>
                <a:cs typeface="Book Antiqua"/>
              </a:rPr>
              <a:t>  </a:t>
            </a:r>
            <a:r>
              <a:rPr lang="en-US" sz="2000" dirty="0">
                <a:latin typeface="Book Antiqua"/>
                <a:cs typeface="Book Antiqua"/>
              </a:rPr>
              <a:t>Minister of </a:t>
            </a:r>
            <a:r>
              <a:rPr lang="en-US" sz="2000" spc="-5" dirty="0" smtClean="0">
                <a:latin typeface="Book Antiqua"/>
                <a:cs typeface="Book Antiqua"/>
              </a:rPr>
              <a:t>Finance</a:t>
            </a:r>
            <a:r>
              <a:rPr lang="en-US" sz="2000" dirty="0" smtClean="0">
                <a:latin typeface="Book Antiqua"/>
                <a:cs typeface="Book Antiqua"/>
              </a:rPr>
              <a:t>, </a:t>
            </a:r>
            <a:r>
              <a:rPr sz="2000" spc="-5" dirty="0" smtClean="0">
                <a:latin typeface="Book Antiqua"/>
                <a:cs typeface="Book Antiqua"/>
              </a:rPr>
              <a:t>First </a:t>
            </a:r>
            <a:r>
              <a:rPr sz="2000" dirty="0">
                <a:latin typeface="Book Antiqua"/>
                <a:cs typeface="Book Antiqua"/>
              </a:rPr>
              <a:t>Deputy  Chairman of </a:t>
            </a:r>
            <a:r>
              <a:rPr sz="2000" spc="-5" dirty="0">
                <a:latin typeface="Book Antiqua"/>
                <a:cs typeface="Book Antiqua"/>
              </a:rPr>
              <a:t>the  Government </a:t>
            </a:r>
            <a:r>
              <a:rPr sz="2000" dirty="0">
                <a:latin typeface="Book Antiqua"/>
                <a:cs typeface="Book Antiqua"/>
              </a:rPr>
              <a:t>of  </a:t>
            </a:r>
            <a:r>
              <a:rPr sz="2000" dirty="0" smtClean="0">
                <a:latin typeface="Book Antiqua"/>
                <a:cs typeface="Book Antiqua"/>
              </a:rPr>
              <a:t>Russia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spc="-5" dirty="0">
                <a:latin typeface="Book Antiqua"/>
                <a:cs typeface="Book Antiqua"/>
              </a:rPr>
              <a:t>(2018 – 2020</a:t>
            </a:r>
            <a:r>
              <a:rPr lang="en-US" sz="2000" spc="-5" dirty="0" smtClean="0">
                <a:latin typeface="Book Antiqua"/>
                <a:cs typeface="Book Antiqua"/>
              </a:rPr>
              <a:t>)</a:t>
            </a:r>
            <a:r>
              <a:rPr lang="en-US" sz="2000" dirty="0" smtClean="0">
                <a:latin typeface="Book Antiqua"/>
                <a:cs typeface="Book Antiqua"/>
              </a:rPr>
              <a:t>, </a:t>
            </a:r>
            <a:endParaRPr sz="20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3555" y="3983699"/>
            <a:ext cx="1849120" cy="1906270"/>
          </a:xfrm>
          <a:custGeom>
            <a:avLst/>
            <a:gdLst/>
            <a:ahLst/>
            <a:cxnLst/>
            <a:rect l="l" t="t" r="r" b="b"/>
            <a:pathLst>
              <a:path w="1849120" h="1906270">
                <a:moveTo>
                  <a:pt x="217055" y="283855"/>
                </a:moveTo>
                <a:lnTo>
                  <a:pt x="251286" y="250796"/>
                </a:lnTo>
                <a:lnTo>
                  <a:pt x="286729" y="219780"/>
                </a:lnTo>
                <a:lnTo>
                  <a:pt x="323306" y="190806"/>
                </a:lnTo>
                <a:lnTo>
                  <a:pt x="360940" y="163877"/>
                </a:lnTo>
                <a:lnTo>
                  <a:pt x="399554" y="138991"/>
                </a:lnTo>
                <a:lnTo>
                  <a:pt x="439070" y="116150"/>
                </a:lnTo>
                <a:lnTo>
                  <a:pt x="479412" y="95354"/>
                </a:lnTo>
                <a:lnTo>
                  <a:pt x="520502" y="76604"/>
                </a:lnTo>
                <a:lnTo>
                  <a:pt x="562263" y="59900"/>
                </a:lnTo>
                <a:lnTo>
                  <a:pt x="604618" y="45243"/>
                </a:lnTo>
                <a:lnTo>
                  <a:pt x="647489" y="32633"/>
                </a:lnTo>
                <a:lnTo>
                  <a:pt x="690799" y="22071"/>
                </a:lnTo>
                <a:lnTo>
                  <a:pt x="734472" y="13558"/>
                </a:lnTo>
                <a:lnTo>
                  <a:pt x="778429" y="7094"/>
                </a:lnTo>
                <a:lnTo>
                  <a:pt x="822594" y="2679"/>
                </a:lnTo>
                <a:lnTo>
                  <a:pt x="866889" y="314"/>
                </a:lnTo>
                <a:lnTo>
                  <a:pt x="911237" y="0"/>
                </a:lnTo>
                <a:lnTo>
                  <a:pt x="955562" y="1736"/>
                </a:lnTo>
                <a:lnTo>
                  <a:pt x="999785" y="5525"/>
                </a:lnTo>
                <a:lnTo>
                  <a:pt x="1043829" y="11366"/>
                </a:lnTo>
                <a:lnTo>
                  <a:pt x="1087618" y="19259"/>
                </a:lnTo>
                <a:lnTo>
                  <a:pt x="1131073" y="29206"/>
                </a:lnTo>
                <a:lnTo>
                  <a:pt x="1174119" y="41206"/>
                </a:lnTo>
                <a:lnTo>
                  <a:pt x="1216677" y="55261"/>
                </a:lnTo>
                <a:lnTo>
                  <a:pt x="1258670" y="71371"/>
                </a:lnTo>
                <a:lnTo>
                  <a:pt x="1300021" y="89536"/>
                </a:lnTo>
                <a:lnTo>
                  <a:pt x="1340653" y="109758"/>
                </a:lnTo>
                <a:lnTo>
                  <a:pt x="1380489" y="132036"/>
                </a:lnTo>
                <a:lnTo>
                  <a:pt x="1419452" y="156370"/>
                </a:lnTo>
                <a:lnTo>
                  <a:pt x="1457463" y="182763"/>
                </a:lnTo>
                <a:lnTo>
                  <a:pt x="1494447" y="211214"/>
                </a:lnTo>
                <a:lnTo>
                  <a:pt x="1530325" y="241723"/>
                </a:lnTo>
                <a:lnTo>
                  <a:pt x="1565020" y="274292"/>
                </a:lnTo>
                <a:lnTo>
                  <a:pt x="1598078" y="308523"/>
                </a:lnTo>
                <a:lnTo>
                  <a:pt x="1629094" y="343965"/>
                </a:lnTo>
                <a:lnTo>
                  <a:pt x="1658066" y="380542"/>
                </a:lnTo>
                <a:lnTo>
                  <a:pt x="1684996" y="418176"/>
                </a:lnTo>
                <a:lnTo>
                  <a:pt x="1709881" y="456789"/>
                </a:lnTo>
                <a:lnTo>
                  <a:pt x="1732722" y="496306"/>
                </a:lnTo>
                <a:lnTo>
                  <a:pt x="1753518" y="536647"/>
                </a:lnTo>
                <a:lnTo>
                  <a:pt x="1772268" y="577737"/>
                </a:lnTo>
                <a:lnTo>
                  <a:pt x="1788972" y="619497"/>
                </a:lnTo>
                <a:lnTo>
                  <a:pt x="1803629" y="661852"/>
                </a:lnTo>
                <a:lnTo>
                  <a:pt x="1816239" y="704722"/>
                </a:lnTo>
                <a:lnTo>
                  <a:pt x="1826801" y="748033"/>
                </a:lnTo>
                <a:lnTo>
                  <a:pt x="1835315" y="791705"/>
                </a:lnTo>
                <a:lnTo>
                  <a:pt x="1841780" y="835662"/>
                </a:lnTo>
                <a:lnTo>
                  <a:pt x="1846196" y="879826"/>
                </a:lnTo>
                <a:lnTo>
                  <a:pt x="1848561" y="924121"/>
                </a:lnTo>
                <a:lnTo>
                  <a:pt x="1848876" y="968469"/>
                </a:lnTo>
                <a:lnTo>
                  <a:pt x="1847140" y="1012793"/>
                </a:lnTo>
                <a:lnTo>
                  <a:pt x="1843352" y="1057016"/>
                </a:lnTo>
                <a:lnTo>
                  <a:pt x="1837512" y="1101060"/>
                </a:lnTo>
                <a:lnTo>
                  <a:pt x="1829619" y="1144849"/>
                </a:lnTo>
                <a:lnTo>
                  <a:pt x="1819672" y="1188304"/>
                </a:lnTo>
                <a:lnTo>
                  <a:pt x="1807672" y="1231350"/>
                </a:lnTo>
                <a:lnTo>
                  <a:pt x="1793618" y="1273908"/>
                </a:lnTo>
                <a:lnTo>
                  <a:pt x="1777508" y="1315901"/>
                </a:lnTo>
                <a:lnTo>
                  <a:pt x="1759343" y="1357253"/>
                </a:lnTo>
                <a:lnTo>
                  <a:pt x="1739121" y="1397885"/>
                </a:lnTo>
                <a:lnTo>
                  <a:pt x="1716843" y="1437722"/>
                </a:lnTo>
                <a:lnTo>
                  <a:pt x="1692508" y="1476685"/>
                </a:lnTo>
                <a:lnTo>
                  <a:pt x="1666115" y="1514697"/>
                </a:lnTo>
                <a:lnTo>
                  <a:pt x="1637664" y="1551681"/>
                </a:lnTo>
                <a:lnTo>
                  <a:pt x="1607153" y="1587560"/>
                </a:lnTo>
                <a:lnTo>
                  <a:pt x="1574584" y="1622257"/>
                </a:lnTo>
                <a:lnTo>
                  <a:pt x="1540353" y="1655315"/>
                </a:lnTo>
                <a:lnTo>
                  <a:pt x="1504910" y="1686330"/>
                </a:lnTo>
                <a:lnTo>
                  <a:pt x="1468333" y="1715303"/>
                </a:lnTo>
                <a:lnTo>
                  <a:pt x="1430699" y="1742232"/>
                </a:lnTo>
                <a:lnTo>
                  <a:pt x="1392085" y="1767117"/>
                </a:lnTo>
                <a:lnTo>
                  <a:pt x="1352569" y="1789957"/>
                </a:lnTo>
                <a:lnTo>
                  <a:pt x="1312227" y="1810753"/>
                </a:lnTo>
                <a:lnTo>
                  <a:pt x="1271137" y="1829503"/>
                </a:lnTo>
                <a:lnTo>
                  <a:pt x="1229376" y="1846206"/>
                </a:lnTo>
                <a:lnTo>
                  <a:pt x="1187021" y="1860863"/>
                </a:lnTo>
                <a:lnTo>
                  <a:pt x="1144150" y="1873473"/>
                </a:lnTo>
                <a:lnTo>
                  <a:pt x="1100839" y="1884035"/>
                </a:lnTo>
                <a:lnTo>
                  <a:pt x="1057166" y="1892548"/>
                </a:lnTo>
                <a:lnTo>
                  <a:pt x="1013209" y="1899013"/>
                </a:lnTo>
                <a:lnTo>
                  <a:pt x="969044" y="1903428"/>
                </a:lnTo>
                <a:lnTo>
                  <a:pt x="924748" y="1905793"/>
                </a:lnTo>
                <a:lnTo>
                  <a:pt x="880400" y="1906108"/>
                </a:lnTo>
                <a:lnTo>
                  <a:pt x="836075" y="1904371"/>
                </a:lnTo>
                <a:lnTo>
                  <a:pt x="791852" y="1900583"/>
                </a:lnTo>
                <a:lnTo>
                  <a:pt x="747807" y="1894743"/>
                </a:lnTo>
                <a:lnTo>
                  <a:pt x="704018" y="1886850"/>
                </a:lnTo>
                <a:lnTo>
                  <a:pt x="660562" y="1876903"/>
                </a:lnTo>
                <a:lnTo>
                  <a:pt x="617516" y="1864903"/>
                </a:lnTo>
                <a:lnTo>
                  <a:pt x="574957" y="1850849"/>
                </a:lnTo>
                <a:lnTo>
                  <a:pt x="532963" y="1834739"/>
                </a:lnTo>
                <a:lnTo>
                  <a:pt x="491611" y="1816574"/>
                </a:lnTo>
                <a:lnTo>
                  <a:pt x="450978" y="1796353"/>
                </a:lnTo>
                <a:lnTo>
                  <a:pt x="411142" y="1774076"/>
                </a:lnTo>
                <a:lnTo>
                  <a:pt x="372179" y="1749741"/>
                </a:lnTo>
                <a:lnTo>
                  <a:pt x="334166" y="1723349"/>
                </a:lnTo>
                <a:lnTo>
                  <a:pt x="297182" y="1694898"/>
                </a:lnTo>
                <a:lnTo>
                  <a:pt x="261302" y="1664389"/>
                </a:lnTo>
                <a:lnTo>
                  <a:pt x="226606" y="1631820"/>
                </a:lnTo>
                <a:lnTo>
                  <a:pt x="188877" y="1592469"/>
                </a:lnTo>
                <a:lnTo>
                  <a:pt x="153833" y="1551541"/>
                </a:lnTo>
                <a:lnTo>
                  <a:pt x="121475" y="1509153"/>
                </a:lnTo>
                <a:lnTo>
                  <a:pt x="91805" y="1465420"/>
                </a:lnTo>
                <a:lnTo>
                  <a:pt x="64821" y="1420459"/>
                </a:lnTo>
                <a:lnTo>
                  <a:pt x="40525" y="1374386"/>
                </a:lnTo>
                <a:lnTo>
                  <a:pt x="18918" y="1327318"/>
                </a:lnTo>
                <a:lnTo>
                  <a:pt x="0" y="1279370"/>
                </a:lnTo>
              </a:path>
            </a:pathLst>
          </a:custGeom>
          <a:ln w="508000">
            <a:solidFill>
              <a:srgbClr val="DE1E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7742" y="3971416"/>
            <a:ext cx="1975865" cy="1975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20795" y="6448586"/>
            <a:ext cx="2468880" cy="22225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065" marR="5080" algn="ctr">
              <a:lnSpc>
                <a:spcPts val="2400"/>
              </a:lnSpc>
              <a:spcBef>
                <a:spcPts val="680"/>
              </a:spcBef>
            </a:pPr>
            <a:r>
              <a:rPr sz="2500" b="1" dirty="0">
                <a:solidFill>
                  <a:srgbClr val="2C242A"/>
                </a:solidFill>
                <a:latin typeface="Book Antiqua"/>
                <a:cs typeface="Book Antiqua"/>
              </a:rPr>
              <a:t>Sergei</a:t>
            </a:r>
            <a:r>
              <a:rPr sz="2500" b="1" spc="-100" dirty="0">
                <a:solidFill>
                  <a:srgbClr val="2C242A"/>
                </a:solidFill>
                <a:latin typeface="Book Antiqua"/>
                <a:cs typeface="Book Antiqua"/>
              </a:rPr>
              <a:t> </a:t>
            </a:r>
            <a:r>
              <a:rPr sz="2500" b="1" dirty="0">
                <a:solidFill>
                  <a:srgbClr val="2C242A"/>
                </a:solidFill>
                <a:latin typeface="Book Antiqua"/>
                <a:cs typeface="Book Antiqua"/>
              </a:rPr>
              <a:t>Stepashin  </a:t>
            </a:r>
            <a:r>
              <a:rPr sz="2000" dirty="0">
                <a:latin typeface="Book Antiqua"/>
                <a:cs typeface="Book Antiqua"/>
              </a:rPr>
              <a:t>Chairman of </a:t>
            </a:r>
            <a:r>
              <a:rPr sz="2000" spc="-5" dirty="0">
                <a:latin typeface="Book Antiqua"/>
                <a:cs typeface="Book Antiqua"/>
              </a:rPr>
              <a:t>the  Government </a:t>
            </a:r>
            <a:r>
              <a:rPr sz="2000" dirty="0">
                <a:latin typeface="Book Antiqua"/>
                <a:cs typeface="Book Antiqua"/>
              </a:rPr>
              <a:t>of  Russia (</a:t>
            </a:r>
            <a:r>
              <a:rPr sz="2000" dirty="0" smtClean="0">
                <a:latin typeface="Book Antiqua"/>
                <a:cs typeface="Book Antiqua"/>
              </a:rPr>
              <a:t>19</a:t>
            </a:r>
            <a:r>
              <a:rPr lang="en-US" sz="2000" dirty="0" smtClean="0">
                <a:latin typeface="Book Antiqua"/>
                <a:cs typeface="Book Antiqua"/>
              </a:rPr>
              <a:t>99</a:t>
            </a:r>
            <a:r>
              <a:rPr sz="2000" spc="-5" dirty="0" smtClean="0">
                <a:latin typeface="Book Antiqua"/>
                <a:cs typeface="Book Antiqua"/>
              </a:rPr>
              <a:t>),  </a:t>
            </a:r>
            <a:r>
              <a:rPr sz="2000" dirty="0">
                <a:latin typeface="Book Antiqua"/>
                <a:cs typeface="Book Antiqua"/>
              </a:rPr>
              <a:t>President of </a:t>
            </a:r>
            <a:r>
              <a:rPr sz="2000" spc="-5" dirty="0">
                <a:latin typeface="Book Antiqua"/>
                <a:cs typeface="Book Antiqua"/>
              </a:rPr>
              <a:t>the  </a:t>
            </a:r>
            <a:r>
              <a:rPr sz="2000" dirty="0">
                <a:latin typeface="Book Antiqua"/>
                <a:cs typeface="Book Antiqua"/>
              </a:rPr>
              <a:t>Chamber of Auditors  </a:t>
            </a:r>
            <a:r>
              <a:rPr sz="2000" dirty="0" smtClean="0">
                <a:latin typeface="Book Antiqua"/>
                <a:cs typeface="Book Antiqua"/>
              </a:rPr>
              <a:t>(</a:t>
            </a:r>
            <a:r>
              <a:rPr lang="en-US" sz="2000" dirty="0" smtClean="0">
                <a:latin typeface="Book Antiqua"/>
                <a:cs typeface="Book Antiqua"/>
              </a:rPr>
              <a:t>2000</a:t>
            </a:r>
            <a:r>
              <a:rPr sz="2000" dirty="0" smtClean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-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lang="en-US" sz="2000" dirty="0" smtClean="0">
                <a:latin typeface="Book Antiqua"/>
                <a:cs typeface="Book Antiqua"/>
              </a:rPr>
              <a:t>2013</a:t>
            </a:r>
            <a:r>
              <a:rPr sz="2000" dirty="0" smtClean="0">
                <a:latin typeface="Book Antiqua"/>
                <a:cs typeface="Book Antiqua"/>
              </a:rPr>
              <a:t>)</a:t>
            </a:r>
            <a:endParaRPr sz="2000" dirty="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8431" y="3929007"/>
            <a:ext cx="1906905" cy="1898014"/>
          </a:xfrm>
          <a:custGeom>
            <a:avLst/>
            <a:gdLst/>
            <a:ahLst/>
            <a:cxnLst/>
            <a:rect l="l" t="t" r="r" b="b"/>
            <a:pathLst>
              <a:path w="1906904" h="1898014">
                <a:moveTo>
                  <a:pt x="1749444" y="420128"/>
                </a:moveTo>
                <a:lnTo>
                  <a:pt x="1774627" y="460506"/>
                </a:lnTo>
                <a:lnTo>
                  <a:pt x="1797559" y="501643"/>
                </a:lnTo>
                <a:lnTo>
                  <a:pt x="1818257" y="543463"/>
                </a:lnTo>
                <a:lnTo>
                  <a:pt x="1836736" y="585889"/>
                </a:lnTo>
                <a:lnTo>
                  <a:pt x="1853011" y="628847"/>
                </a:lnTo>
                <a:lnTo>
                  <a:pt x="1867098" y="672261"/>
                </a:lnTo>
                <a:lnTo>
                  <a:pt x="1879013" y="716056"/>
                </a:lnTo>
                <a:lnTo>
                  <a:pt x="1888771" y="760155"/>
                </a:lnTo>
                <a:lnTo>
                  <a:pt x="1896387" y="804483"/>
                </a:lnTo>
                <a:lnTo>
                  <a:pt x="1901878" y="848964"/>
                </a:lnTo>
                <a:lnTo>
                  <a:pt x="1905259" y="893523"/>
                </a:lnTo>
                <a:lnTo>
                  <a:pt x="1906546" y="938084"/>
                </a:lnTo>
                <a:lnTo>
                  <a:pt x="1905753" y="982571"/>
                </a:lnTo>
                <a:lnTo>
                  <a:pt x="1902898" y="1026909"/>
                </a:lnTo>
                <a:lnTo>
                  <a:pt x="1897995" y="1071022"/>
                </a:lnTo>
                <a:lnTo>
                  <a:pt x="1891059" y="1114835"/>
                </a:lnTo>
                <a:lnTo>
                  <a:pt x="1882107" y="1158272"/>
                </a:lnTo>
                <a:lnTo>
                  <a:pt x="1871154" y="1201256"/>
                </a:lnTo>
                <a:lnTo>
                  <a:pt x="1858216" y="1243714"/>
                </a:lnTo>
                <a:lnTo>
                  <a:pt x="1843308" y="1285568"/>
                </a:lnTo>
                <a:lnTo>
                  <a:pt x="1826446" y="1326744"/>
                </a:lnTo>
                <a:lnTo>
                  <a:pt x="1807645" y="1367165"/>
                </a:lnTo>
                <a:lnTo>
                  <a:pt x="1786921" y="1406757"/>
                </a:lnTo>
                <a:lnTo>
                  <a:pt x="1764290" y="1445443"/>
                </a:lnTo>
                <a:lnTo>
                  <a:pt x="1739767" y="1483147"/>
                </a:lnTo>
                <a:lnTo>
                  <a:pt x="1713367" y="1519795"/>
                </a:lnTo>
                <a:lnTo>
                  <a:pt x="1685107" y="1555310"/>
                </a:lnTo>
                <a:lnTo>
                  <a:pt x="1655002" y="1589617"/>
                </a:lnTo>
                <a:lnTo>
                  <a:pt x="1623068" y="1622640"/>
                </a:lnTo>
                <a:lnTo>
                  <a:pt x="1589319" y="1654304"/>
                </a:lnTo>
                <a:lnTo>
                  <a:pt x="1553773" y="1684532"/>
                </a:lnTo>
                <a:lnTo>
                  <a:pt x="1516443" y="1713250"/>
                </a:lnTo>
                <a:lnTo>
                  <a:pt x="1477346" y="1740382"/>
                </a:lnTo>
                <a:lnTo>
                  <a:pt x="1436968" y="1765564"/>
                </a:lnTo>
                <a:lnTo>
                  <a:pt x="1395832" y="1788495"/>
                </a:lnTo>
                <a:lnTo>
                  <a:pt x="1354012" y="1809192"/>
                </a:lnTo>
                <a:lnTo>
                  <a:pt x="1311585" y="1827670"/>
                </a:lnTo>
                <a:lnTo>
                  <a:pt x="1268627" y="1843944"/>
                </a:lnTo>
                <a:lnTo>
                  <a:pt x="1225213" y="1858031"/>
                </a:lnTo>
                <a:lnTo>
                  <a:pt x="1181419" y="1869945"/>
                </a:lnTo>
                <a:lnTo>
                  <a:pt x="1137320" y="1879702"/>
                </a:lnTo>
                <a:lnTo>
                  <a:pt x="1092992" y="1887318"/>
                </a:lnTo>
                <a:lnTo>
                  <a:pt x="1048511" y="1892808"/>
                </a:lnTo>
                <a:lnTo>
                  <a:pt x="1003952" y="1896189"/>
                </a:lnTo>
                <a:lnTo>
                  <a:pt x="959391" y="1897475"/>
                </a:lnTo>
                <a:lnTo>
                  <a:pt x="914904" y="1896683"/>
                </a:lnTo>
                <a:lnTo>
                  <a:pt x="870566" y="1893827"/>
                </a:lnTo>
                <a:lnTo>
                  <a:pt x="826452" y="1888923"/>
                </a:lnTo>
                <a:lnTo>
                  <a:pt x="782640" y="1881988"/>
                </a:lnTo>
                <a:lnTo>
                  <a:pt x="739203" y="1873036"/>
                </a:lnTo>
                <a:lnTo>
                  <a:pt x="696218" y="1862083"/>
                </a:lnTo>
                <a:lnTo>
                  <a:pt x="653761" y="1849145"/>
                </a:lnTo>
                <a:lnTo>
                  <a:pt x="611906" y="1834237"/>
                </a:lnTo>
                <a:lnTo>
                  <a:pt x="570731" y="1817375"/>
                </a:lnTo>
                <a:lnTo>
                  <a:pt x="530309" y="1798574"/>
                </a:lnTo>
                <a:lnTo>
                  <a:pt x="490718" y="1777851"/>
                </a:lnTo>
                <a:lnTo>
                  <a:pt x="452032" y="1755220"/>
                </a:lnTo>
                <a:lnTo>
                  <a:pt x="414328" y="1730698"/>
                </a:lnTo>
                <a:lnTo>
                  <a:pt x="377680" y="1704299"/>
                </a:lnTo>
                <a:lnTo>
                  <a:pt x="342165" y="1676040"/>
                </a:lnTo>
                <a:lnTo>
                  <a:pt x="307858" y="1645936"/>
                </a:lnTo>
                <a:lnTo>
                  <a:pt x="274835" y="1614002"/>
                </a:lnTo>
                <a:lnTo>
                  <a:pt x="243171" y="1580254"/>
                </a:lnTo>
                <a:lnTo>
                  <a:pt x="212942" y="1544709"/>
                </a:lnTo>
                <a:lnTo>
                  <a:pt x="184224" y="1507380"/>
                </a:lnTo>
                <a:lnTo>
                  <a:pt x="157093" y="1468285"/>
                </a:lnTo>
                <a:lnTo>
                  <a:pt x="131911" y="1427906"/>
                </a:lnTo>
                <a:lnTo>
                  <a:pt x="108979" y="1386770"/>
                </a:lnTo>
                <a:lnTo>
                  <a:pt x="88282" y="1344950"/>
                </a:lnTo>
                <a:lnTo>
                  <a:pt x="69805" y="1302523"/>
                </a:lnTo>
                <a:lnTo>
                  <a:pt x="53530" y="1259565"/>
                </a:lnTo>
                <a:lnTo>
                  <a:pt x="39444" y="1216150"/>
                </a:lnTo>
                <a:lnTo>
                  <a:pt x="27530" y="1172356"/>
                </a:lnTo>
                <a:lnTo>
                  <a:pt x="17773" y="1128256"/>
                </a:lnTo>
                <a:lnTo>
                  <a:pt x="10157" y="1083928"/>
                </a:lnTo>
                <a:lnTo>
                  <a:pt x="4666" y="1039447"/>
                </a:lnTo>
                <a:lnTo>
                  <a:pt x="1286" y="994887"/>
                </a:lnTo>
                <a:lnTo>
                  <a:pt x="0" y="950326"/>
                </a:lnTo>
                <a:lnTo>
                  <a:pt x="792" y="905838"/>
                </a:lnTo>
                <a:lnTo>
                  <a:pt x="3648" y="861500"/>
                </a:lnTo>
                <a:lnTo>
                  <a:pt x="8551" y="817386"/>
                </a:lnTo>
                <a:lnTo>
                  <a:pt x="15487" y="773573"/>
                </a:lnTo>
                <a:lnTo>
                  <a:pt x="24439" y="730136"/>
                </a:lnTo>
                <a:lnTo>
                  <a:pt x="35392" y="687151"/>
                </a:lnTo>
                <a:lnTo>
                  <a:pt x="48330" y="644694"/>
                </a:lnTo>
                <a:lnTo>
                  <a:pt x="63238" y="602839"/>
                </a:lnTo>
                <a:lnTo>
                  <a:pt x="80100" y="561663"/>
                </a:lnTo>
                <a:lnTo>
                  <a:pt x="98900" y="521242"/>
                </a:lnTo>
                <a:lnTo>
                  <a:pt x="119624" y="481650"/>
                </a:lnTo>
                <a:lnTo>
                  <a:pt x="142254" y="442965"/>
                </a:lnTo>
                <a:lnTo>
                  <a:pt x="166777" y="405260"/>
                </a:lnTo>
                <a:lnTo>
                  <a:pt x="193176" y="368613"/>
                </a:lnTo>
                <a:lnTo>
                  <a:pt x="221435" y="333098"/>
                </a:lnTo>
                <a:lnTo>
                  <a:pt x="251539" y="298792"/>
                </a:lnTo>
                <a:lnTo>
                  <a:pt x="283473" y="265769"/>
                </a:lnTo>
                <a:lnTo>
                  <a:pt x="317220" y="234106"/>
                </a:lnTo>
                <a:lnTo>
                  <a:pt x="352766" y="203878"/>
                </a:lnTo>
                <a:lnTo>
                  <a:pt x="390095" y="175161"/>
                </a:lnTo>
                <a:lnTo>
                  <a:pt x="429190" y="148031"/>
                </a:lnTo>
                <a:lnTo>
                  <a:pt x="475553" y="119346"/>
                </a:lnTo>
                <a:lnTo>
                  <a:pt x="522896" y="93617"/>
                </a:lnTo>
                <a:lnTo>
                  <a:pt x="571106" y="70819"/>
                </a:lnTo>
                <a:lnTo>
                  <a:pt x="620071" y="50931"/>
                </a:lnTo>
                <a:lnTo>
                  <a:pt x="669676" y="33929"/>
                </a:lnTo>
                <a:lnTo>
                  <a:pt x="719809" y="19788"/>
                </a:lnTo>
                <a:lnTo>
                  <a:pt x="770355" y="8486"/>
                </a:lnTo>
                <a:lnTo>
                  <a:pt x="821201" y="0"/>
                </a:lnTo>
              </a:path>
            </a:pathLst>
          </a:custGeom>
          <a:ln w="508000">
            <a:solidFill>
              <a:srgbClr val="DE1E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3822" y="3971416"/>
            <a:ext cx="1975878" cy="19758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21977" y="6448586"/>
            <a:ext cx="3210560" cy="10033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algn="ctr">
              <a:lnSpc>
                <a:spcPts val="2400"/>
              </a:lnSpc>
              <a:spcBef>
                <a:spcPts val="680"/>
              </a:spcBef>
            </a:pPr>
            <a:r>
              <a:rPr sz="2500" b="1" dirty="0">
                <a:solidFill>
                  <a:srgbClr val="2C242A"/>
                </a:solidFill>
                <a:latin typeface="Book Antiqua"/>
                <a:cs typeface="Book Antiqua"/>
              </a:rPr>
              <a:t>Aleksandr</a:t>
            </a:r>
            <a:r>
              <a:rPr sz="2500" b="1" spc="-100" dirty="0">
                <a:solidFill>
                  <a:srgbClr val="2C242A"/>
                </a:solidFill>
                <a:latin typeface="Book Antiqua"/>
                <a:cs typeface="Book Antiqua"/>
              </a:rPr>
              <a:t> </a:t>
            </a:r>
            <a:r>
              <a:rPr sz="2500" b="1" dirty="0">
                <a:solidFill>
                  <a:srgbClr val="2C242A"/>
                </a:solidFill>
                <a:latin typeface="Book Antiqua"/>
                <a:cs typeface="Book Antiqua"/>
              </a:rPr>
              <a:t>Khloponin  </a:t>
            </a:r>
            <a:r>
              <a:rPr sz="2000" spc="-5" dirty="0">
                <a:solidFill>
                  <a:srgbClr val="2C242A"/>
                </a:solidFill>
                <a:latin typeface="Book Antiqua"/>
                <a:cs typeface="Book Antiqua"/>
              </a:rPr>
              <a:t>Outstanding </a:t>
            </a:r>
            <a:r>
              <a:rPr sz="2000" dirty="0">
                <a:solidFill>
                  <a:srgbClr val="2C242A"/>
                </a:solidFill>
                <a:latin typeface="Book Antiqua"/>
                <a:cs typeface="Book Antiqua"/>
              </a:rPr>
              <a:t>statesman and  </a:t>
            </a:r>
            <a:r>
              <a:rPr sz="2000" spc="-5" dirty="0">
                <a:solidFill>
                  <a:srgbClr val="2C242A"/>
                </a:solidFill>
                <a:latin typeface="Book Antiqua"/>
                <a:cs typeface="Book Antiqua"/>
              </a:rPr>
              <a:t>businessman</a:t>
            </a:r>
            <a:endParaRPr sz="2000" dirty="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24306" y="4008967"/>
            <a:ext cx="1906905" cy="1906905"/>
          </a:xfrm>
          <a:custGeom>
            <a:avLst/>
            <a:gdLst/>
            <a:ahLst/>
            <a:cxnLst/>
            <a:rect l="l" t="t" r="r" b="b"/>
            <a:pathLst>
              <a:path w="1906904" h="1906904">
                <a:moveTo>
                  <a:pt x="1378950" y="1806014"/>
                </a:moveTo>
                <a:lnTo>
                  <a:pt x="1335865" y="1826220"/>
                </a:lnTo>
                <a:lnTo>
                  <a:pt x="1292295" y="1844101"/>
                </a:lnTo>
                <a:lnTo>
                  <a:pt x="1248312" y="1859682"/>
                </a:lnTo>
                <a:lnTo>
                  <a:pt x="1203990" y="1872988"/>
                </a:lnTo>
                <a:lnTo>
                  <a:pt x="1159402" y="1884043"/>
                </a:lnTo>
                <a:lnTo>
                  <a:pt x="1114621" y="1892870"/>
                </a:lnTo>
                <a:lnTo>
                  <a:pt x="1069721" y="1899496"/>
                </a:lnTo>
                <a:lnTo>
                  <a:pt x="1024775" y="1903944"/>
                </a:lnTo>
                <a:lnTo>
                  <a:pt x="979856" y="1906238"/>
                </a:lnTo>
                <a:lnTo>
                  <a:pt x="935037" y="1906404"/>
                </a:lnTo>
                <a:lnTo>
                  <a:pt x="890392" y="1904466"/>
                </a:lnTo>
                <a:lnTo>
                  <a:pt x="845994" y="1900447"/>
                </a:lnTo>
                <a:lnTo>
                  <a:pt x="801916" y="1894373"/>
                </a:lnTo>
                <a:lnTo>
                  <a:pt x="758231" y="1886269"/>
                </a:lnTo>
                <a:lnTo>
                  <a:pt x="715013" y="1876157"/>
                </a:lnTo>
                <a:lnTo>
                  <a:pt x="672334" y="1864064"/>
                </a:lnTo>
                <a:lnTo>
                  <a:pt x="630269" y="1850014"/>
                </a:lnTo>
                <a:lnTo>
                  <a:pt x="588891" y="1834030"/>
                </a:lnTo>
                <a:lnTo>
                  <a:pt x="548271" y="1816138"/>
                </a:lnTo>
                <a:lnTo>
                  <a:pt x="508485" y="1796361"/>
                </a:lnTo>
                <a:lnTo>
                  <a:pt x="469605" y="1774725"/>
                </a:lnTo>
                <a:lnTo>
                  <a:pt x="431705" y="1751254"/>
                </a:lnTo>
                <a:lnTo>
                  <a:pt x="394857" y="1725972"/>
                </a:lnTo>
                <a:lnTo>
                  <a:pt x="359135" y="1698904"/>
                </a:lnTo>
                <a:lnTo>
                  <a:pt x="324612" y="1670075"/>
                </a:lnTo>
                <a:lnTo>
                  <a:pt x="291361" y="1639508"/>
                </a:lnTo>
                <a:lnTo>
                  <a:pt x="259457" y="1607228"/>
                </a:lnTo>
                <a:lnTo>
                  <a:pt x="228971" y="1573260"/>
                </a:lnTo>
                <a:lnTo>
                  <a:pt x="199977" y="1537628"/>
                </a:lnTo>
                <a:lnTo>
                  <a:pt x="172549" y="1500356"/>
                </a:lnTo>
                <a:lnTo>
                  <a:pt x="146760" y="1461470"/>
                </a:lnTo>
                <a:lnTo>
                  <a:pt x="122682" y="1420993"/>
                </a:lnTo>
                <a:lnTo>
                  <a:pt x="100390" y="1378951"/>
                </a:lnTo>
                <a:lnTo>
                  <a:pt x="80184" y="1335866"/>
                </a:lnTo>
                <a:lnTo>
                  <a:pt x="62303" y="1292296"/>
                </a:lnTo>
                <a:lnTo>
                  <a:pt x="46721" y="1248313"/>
                </a:lnTo>
                <a:lnTo>
                  <a:pt x="33416" y="1203991"/>
                </a:lnTo>
                <a:lnTo>
                  <a:pt x="22361" y="1159403"/>
                </a:lnTo>
                <a:lnTo>
                  <a:pt x="13533" y="1114622"/>
                </a:lnTo>
                <a:lnTo>
                  <a:pt x="6908" y="1069722"/>
                </a:lnTo>
                <a:lnTo>
                  <a:pt x="2460" y="1024776"/>
                </a:lnTo>
                <a:lnTo>
                  <a:pt x="165" y="979857"/>
                </a:lnTo>
                <a:lnTo>
                  <a:pt x="0" y="935038"/>
                </a:lnTo>
                <a:lnTo>
                  <a:pt x="1938" y="890393"/>
                </a:lnTo>
                <a:lnTo>
                  <a:pt x="5956" y="845994"/>
                </a:lnTo>
                <a:lnTo>
                  <a:pt x="12030" y="801916"/>
                </a:lnTo>
                <a:lnTo>
                  <a:pt x="20135" y="758231"/>
                </a:lnTo>
                <a:lnTo>
                  <a:pt x="30246" y="715013"/>
                </a:lnTo>
                <a:lnTo>
                  <a:pt x="42339" y="672334"/>
                </a:lnTo>
                <a:lnTo>
                  <a:pt x="56390" y="630269"/>
                </a:lnTo>
                <a:lnTo>
                  <a:pt x="72374" y="588890"/>
                </a:lnTo>
                <a:lnTo>
                  <a:pt x="90266" y="548270"/>
                </a:lnTo>
                <a:lnTo>
                  <a:pt x="110042" y="508484"/>
                </a:lnTo>
                <a:lnTo>
                  <a:pt x="131678" y="469603"/>
                </a:lnTo>
                <a:lnTo>
                  <a:pt x="155149" y="431702"/>
                </a:lnTo>
                <a:lnTo>
                  <a:pt x="180431" y="394854"/>
                </a:lnTo>
                <a:lnTo>
                  <a:pt x="207499" y="359131"/>
                </a:lnTo>
                <a:lnTo>
                  <a:pt x="236329" y="324607"/>
                </a:lnTo>
                <a:lnTo>
                  <a:pt x="266896" y="291356"/>
                </a:lnTo>
                <a:lnTo>
                  <a:pt x="299176" y="259451"/>
                </a:lnTo>
                <a:lnTo>
                  <a:pt x="333144" y="228964"/>
                </a:lnTo>
                <a:lnTo>
                  <a:pt x="368776" y="199970"/>
                </a:lnTo>
                <a:lnTo>
                  <a:pt x="406047" y="172541"/>
                </a:lnTo>
                <a:lnTo>
                  <a:pt x="444933" y="146750"/>
                </a:lnTo>
                <a:lnTo>
                  <a:pt x="485410" y="122672"/>
                </a:lnTo>
                <a:lnTo>
                  <a:pt x="527453" y="100378"/>
                </a:lnTo>
                <a:lnTo>
                  <a:pt x="570537" y="80175"/>
                </a:lnTo>
                <a:lnTo>
                  <a:pt x="614108" y="62295"/>
                </a:lnTo>
                <a:lnTo>
                  <a:pt x="658090" y="46715"/>
                </a:lnTo>
                <a:lnTo>
                  <a:pt x="702412" y="33411"/>
                </a:lnTo>
                <a:lnTo>
                  <a:pt x="747000" y="22358"/>
                </a:lnTo>
                <a:lnTo>
                  <a:pt x="791780" y="13531"/>
                </a:lnTo>
                <a:lnTo>
                  <a:pt x="836680" y="6906"/>
                </a:lnTo>
                <a:lnTo>
                  <a:pt x="881626" y="2459"/>
                </a:lnTo>
                <a:lnTo>
                  <a:pt x="926545" y="165"/>
                </a:lnTo>
                <a:lnTo>
                  <a:pt x="971363" y="0"/>
                </a:lnTo>
                <a:lnTo>
                  <a:pt x="1016008" y="1938"/>
                </a:lnTo>
                <a:lnTo>
                  <a:pt x="1060406" y="5957"/>
                </a:lnTo>
                <a:lnTo>
                  <a:pt x="1104483" y="12031"/>
                </a:lnTo>
                <a:lnTo>
                  <a:pt x="1148168" y="20135"/>
                </a:lnTo>
                <a:lnTo>
                  <a:pt x="1191385" y="30246"/>
                </a:lnTo>
                <a:lnTo>
                  <a:pt x="1234063" y="42339"/>
                </a:lnTo>
                <a:lnTo>
                  <a:pt x="1276128" y="56389"/>
                </a:lnTo>
                <a:lnTo>
                  <a:pt x="1317507" y="72373"/>
                </a:lnTo>
                <a:lnTo>
                  <a:pt x="1358126" y="90265"/>
                </a:lnTo>
                <a:lnTo>
                  <a:pt x="1397912" y="110041"/>
                </a:lnTo>
                <a:lnTo>
                  <a:pt x="1436792" y="131676"/>
                </a:lnTo>
                <a:lnTo>
                  <a:pt x="1474692" y="155147"/>
                </a:lnTo>
                <a:lnTo>
                  <a:pt x="1511540" y="180429"/>
                </a:lnTo>
                <a:lnTo>
                  <a:pt x="1547262" y="207497"/>
                </a:lnTo>
                <a:lnTo>
                  <a:pt x="1581785" y="236326"/>
                </a:lnTo>
                <a:lnTo>
                  <a:pt x="1615036" y="266893"/>
                </a:lnTo>
                <a:lnTo>
                  <a:pt x="1646941" y="299173"/>
                </a:lnTo>
                <a:lnTo>
                  <a:pt x="1677427" y="333142"/>
                </a:lnTo>
                <a:lnTo>
                  <a:pt x="1706422" y="368774"/>
                </a:lnTo>
                <a:lnTo>
                  <a:pt x="1733850" y="406046"/>
                </a:lnTo>
                <a:lnTo>
                  <a:pt x="1759641" y="444933"/>
                </a:lnTo>
                <a:lnTo>
                  <a:pt x="1783719" y="485410"/>
                </a:lnTo>
                <a:lnTo>
                  <a:pt x="1806013" y="527454"/>
                </a:lnTo>
                <a:lnTo>
                  <a:pt x="1828983" y="576895"/>
                </a:lnTo>
                <a:lnTo>
                  <a:pt x="1848903" y="626959"/>
                </a:lnTo>
                <a:lnTo>
                  <a:pt x="1865809" y="677538"/>
                </a:lnTo>
                <a:lnTo>
                  <a:pt x="1879738" y="728519"/>
                </a:lnTo>
                <a:lnTo>
                  <a:pt x="1890726" y="779792"/>
                </a:lnTo>
                <a:lnTo>
                  <a:pt x="1898812" y="831247"/>
                </a:lnTo>
                <a:lnTo>
                  <a:pt x="1904030" y="882773"/>
                </a:lnTo>
                <a:lnTo>
                  <a:pt x="1906419" y="934260"/>
                </a:lnTo>
              </a:path>
            </a:pathLst>
          </a:custGeom>
          <a:ln w="507999">
            <a:solidFill>
              <a:srgbClr val="DE1E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07339" y="3971416"/>
            <a:ext cx="1975866" cy="19758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933329" y="6816886"/>
            <a:ext cx="25641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 smtClean="0">
                <a:latin typeface="Book Antiqua"/>
                <a:cs typeface="Book Antiqua"/>
              </a:rPr>
              <a:t>On</a:t>
            </a:r>
            <a:r>
              <a:rPr lang="en-US" sz="2000" spc="-5" dirty="0" smtClean="0">
                <a:latin typeface="Book Antiqua"/>
                <a:cs typeface="Book Antiqua"/>
              </a:rPr>
              <a:t>e</a:t>
            </a:r>
            <a:r>
              <a:rPr sz="2000" spc="-5" dirty="0" smtClean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 </a:t>
            </a:r>
            <a:r>
              <a:rPr sz="2000" spc="-5" dirty="0">
                <a:latin typeface="Book Antiqua"/>
                <a:cs typeface="Book Antiqua"/>
              </a:rPr>
              <a:t>the leaders </a:t>
            </a:r>
            <a:r>
              <a:rPr sz="2000" dirty="0" smtClean="0">
                <a:latin typeface="Book Antiqua"/>
                <a:cs typeface="Book Antiqua"/>
              </a:rPr>
              <a:t>o</a:t>
            </a:r>
            <a:r>
              <a:rPr lang="en-US" sz="2000" dirty="0" smtClean="0">
                <a:latin typeface="Book Antiqua"/>
                <a:cs typeface="Book Antiqua"/>
              </a:rPr>
              <a:t>f</a:t>
            </a:r>
            <a:r>
              <a:rPr sz="2000" spc="-85" dirty="0" smtClean="0">
                <a:latin typeface="Book Antiqua"/>
                <a:cs typeface="Book Antiqua"/>
              </a:rPr>
              <a:t> </a:t>
            </a:r>
            <a:r>
              <a:rPr sz="2000" spc="-5" dirty="0">
                <a:latin typeface="Book Antiqua"/>
                <a:cs typeface="Book Antiqua"/>
              </a:rPr>
              <a:t>the </a:t>
            </a:r>
            <a:r>
              <a:rPr sz="2000" dirty="0" smtClean="0">
                <a:latin typeface="Book Antiqua"/>
                <a:cs typeface="Book Antiqua"/>
              </a:rPr>
              <a:t>Russian </a:t>
            </a:r>
            <a:r>
              <a:rPr sz="2000" spc="-5" dirty="0">
                <a:latin typeface="Book Antiqua"/>
                <a:cs typeface="Book Antiqua"/>
              </a:rPr>
              <a:t>business  </a:t>
            </a:r>
            <a:r>
              <a:rPr sz="2000" dirty="0">
                <a:latin typeface="Book Antiqua"/>
                <a:cs typeface="Book Antiqua"/>
              </a:rPr>
              <a:t>community</a:t>
            </a:r>
          </a:p>
        </p:txBody>
      </p:sp>
      <p:sp>
        <p:nvSpPr>
          <p:cNvPr id="14" name="object 14"/>
          <p:cNvSpPr/>
          <p:nvPr/>
        </p:nvSpPr>
        <p:spPr>
          <a:xfrm>
            <a:off x="10275425" y="3843562"/>
            <a:ext cx="1906905" cy="1906905"/>
          </a:xfrm>
          <a:custGeom>
            <a:avLst/>
            <a:gdLst/>
            <a:ahLst/>
            <a:cxnLst/>
            <a:rect l="l" t="t" r="r" b="b"/>
            <a:pathLst>
              <a:path w="1906904" h="1906904">
                <a:moveTo>
                  <a:pt x="1815260" y="546303"/>
                </a:moveTo>
                <a:lnTo>
                  <a:pt x="1834524" y="589816"/>
                </a:lnTo>
                <a:lnTo>
                  <a:pt x="1851453" y="633764"/>
                </a:lnTo>
                <a:lnTo>
                  <a:pt x="1866075" y="678074"/>
                </a:lnTo>
                <a:lnTo>
                  <a:pt x="1878413" y="722674"/>
                </a:lnTo>
                <a:lnTo>
                  <a:pt x="1888495" y="767491"/>
                </a:lnTo>
                <a:lnTo>
                  <a:pt x="1896347" y="812453"/>
                </a:lnTo>
                <a:lnTo>
                  <a:pt x="1901995" y="857486"/>
                </a:lnTo>
                <a:lnTo>
                  <a:pt x="1905465" y="902517"/>
                </a:lnTo>
                <a:lnTo>
                  <a:pt x="1906782" y="947475"/>
                </a:lnTo>
                <a:lnTo>
                  <a:pt x="1905973" y="992287"/>
                </a:lnTo>
                <a:lnTo>
                  <a:pt x="1903064" y="1036879"/>
                </a:lnTo>
                <a:lnTo>
                  <a:pt x="1898081" y="1081179"/>
                </a:lnTo>
                <a:lnTo>
                  <a:pt x="1891051" y="1125114"/>
                </a:lnTo>
                <a:lnTo>
                  <a:pt x="1881998" y="1168612"/>
                </a:lnTo>
                <a:lnTo>
                  <a:pt x="1870949" y="1211600"/>
                </a:lnTo>
                <a:lnTo>
                  <a:pt x="1857931" y="1254005"/>
                </a:lnTo>
                <a:lnTo>
                  <a:pt x="1842969" y="1295755"/>
                </a:lnTo>
                <a:lnTo>
                  <a:pt x="1826089" y="1336777"/>
                </a:lnTo>
                <a:lnTo>
                  <a:pt x="1807318" y="1376997"/>
                </a:lnTo>
                <a:lnTo>
                  <a:pt x="1786680" y="1416344"/>
                </a:lnTo>
                <a:lnTo>
                  <a:pt x="1764204" y="1454745"/>
                </a:lnTo>
                <a:lnTo>
                  <a:pt x="1739914" y="1492126"/>
                </a:lnTo>
                <a:lnTo>
                  <a:pt x="1713836" y="1528416"/>
                </a:lnTo>
                <a:lnTo>
                  <a:pt x="1685998" y="1563542"/>
                </a:lnTo>
                <a:lnTo>
                  <a:pt x="1656424" y="1597430"/>
                </a:lnTo>
                <a:lnTo>
                  <a:pt x="1625140" y="1630008"/>
                </a:lnTo>
                <a:lnTo>
                  <a:pt x="1592174" y="1661204"/>
                </a:lnTo>
                <a:lnTo>
                  <a:pt x="1557550" y="1690945"/>
                </a:lnTo>
                <a:lnTo>
                  <a:pt x="1521295" y="1719157"/>
                </a:lnTo>
                <a:lnTo>
                  <a:pt x="1483435" y="1745769"/>
                </a:lnTo>
                <a:lnTo>
                  <a:pt x="1443996" y="1770708"/>
                </a:lnTo>
                <a:lnTo>
                  <a:pt x="1403004" y="1793900"/>
                </a:lnTo>
                <a:lnTo>
                  <a:pt x="1360485" y="1815274"/>
                </a:lnTo>
                <a:lnTo>
                  <a:pt x="1316972" y="1834538"/>
                </a:lnTo>
                <a:lnTo>
                  <a:pt x="1273024" y="1851468"/>
                </a:lnTo>
                <a:lnTo>
                  <a:pt x="1228714" y="1866089"/>
                </a:lnTo>
                <a:lnTo>
                  <a:pt x="1184114" y="1878427"/>
                </a:lnTo>
                <a:lnTo>
                  <a:pt x="1139297" y="1888510"/>
                </a:lnTo>
                <a:lnTo>
                  <a:pt x="1094336" y="1896362"/>
                </a:lnTo>
                <a:lnTo>
                  <a:pt x="1049304" y="1902009"/>
                </a:lnTo>
                <a:lnTo>
                  <a:pt x="1004272" y="1905479"/>
                </a:lnTo>
                <a:lnTo>
                  <a:pt x="959315" y="1906796"/>
                </a:lnTo>
                <a:lnTo>
                  <a:pt x="914504" y="1905987"/>
                </a:lnTo>
                <a:lnTo>
                  <a:pt x="869912" y="1903079"/>
                </a:lnTo>
                <a:lnTo>
                  <a:pt x="825612" y="1898096"/>
                </a:lnTo>
                <a:lnTo>
                  <a:pt x="781677" y="1891065"/>
                </a:lnTo>
                <a:lnTo>
                  <a:pt x="738180" y="1882012"/>
                </a:lnTo>
                <a:lnTo>
                  <a:pt x="695192" y="1870964"/>
                </a:lnTo>
                <a:lnTo>
                  <a:pt x="652787" y="1857945"/>
                </a:lnTo>
                <a:lnTo>
                  <a:pt x="611038" y="1842983"/>
                </a:lnTo>
                <a:lnTo>
                  <a:pt x="570017" y="1826103"/>
                </a:lnTo>
                <a:lnTo>
                  <a:pt x="529796" y="1807332"/>
                </a:lnTo>
                <a:lnTo>
                  <a:pt x="490450" y="1786695"/>
                </a:lnTo>
                <a:lnTo>
                  <a:pt x="452049" y="1764218"/>
                </a:lnTo>
                <a:lnTo>
                  <a:pt x="414668" y="1739928"/>
                </a:lnTo>
                <a:lnTo>
                  <a:pt x="378378" y="1713851"/>
                </a:lnTo>
                <a:lnTo>
                  <a:pt x="343252" y="1686012"/>
                </a:lnTo>
                <a:lnTo>
                  <a:pt x="309364" y="1656438"/>
                </a:lnTo>
                <a:lnTo>
                  <a:pt x="276785" y="1625154"/>
                </a:lnTo>
                <a:lnTo>
                  <a:pt x="245589" y="1592188"/>
                </a:lnTo>
                <a:lnTo>
                  <a:pt x="215848" y="1557564"/>
                </a:lnTo>
                <a:lnTo>
                  <a:pt x="187634" y="1521309"/>
                </a:lnTo>
                <a:lnTo>
                  <a:pt x="161022" y="1483449"/>
                </a:lnTo>
                <a:lnTo>
                  <a:pt x="136082" y="1444010"/>
                </a:lnTo>
                <a:lnTo>
                  <a:pt x="112889" y="1403018"/>
                </a:lnTo>
                <a:lnTo>
                  <a:pt x="91514" y="1360500"/>
                </a:lnTo>
                <a:lnTo>
                  <a:pt x="72251" y="1316986"/>
                </a:lnTo>
                <a:lnTo>
                  <a:pt x="55323" y="1273037"/>
                </a:lnTo>
                <a:lnTo>
                  <a:pt x="40702" y="1228725"/>
                </a:lnTo>
                <a:lnTo>
                  <a:pt x="28365" y="1184125"/>
                </a:lnTo>
                <a:lnTo>
                  <a:pt x="18283" y="1139307"/>
                </a:lnTo>
                <a:lnTo>
                  <a:pt x="10432" y="1094345"/>
                </a:lnTo>
                <a:lnTo>
                  <a:pt x="4785" y="1049312"/>
                </a:lnTo>
                <a:lnTo>
                  <a:pt x="1316" y="1004280"/>
                </a:lnTo>
                <a:lnTo>
                  <a:pt x="0" y="959322"/>
                </a:lnTo>
                <a:lnTo>
                  <a:pt x="809" y="914510"/>
                </a:lnTo>
                <a:lnTo>
                  <a:pt x="3718" y="869918"/>
                </a:lnTo>
                <a:lnTo>
                  <a:pt x="8701" y="825618"/>
                </a:lnTo>
                <a:lnTo>
                  <a:pt x="15732" y="781683"/>
                </a:lnTo>
                <a:lnTo>
                  <a:pt x="24785" y="738185"/>
                </a:lnTo>
                <a:lnTo>
                  <a:pt x="35834" y="695197"/>
                </a:lnTo>
                <a:lnTo>
                  <a:pt x="48853" y="652792"/>
                </a:lnTo>
                <a:lnTo>
                  <a:pt x="63815" y="611043"/>
                </a:lnTo>
                <a:lnTo>
                  <a:pt x="80694" y="570022"/>
                </a:lnTo>
                <a:lnTo>
                  <a:pt x="99466" y="529801"/>
                </a:lnTo>
                <a:lnTo>
                  <a:pt x="120102" y="490455"/>
                </a:lnTo>
                <a:lnTo>
                  <a:pt x="142579" y="452055"/>
                </a:lnTo>
                <a:lnTo>
                  <a:pt x="166868" y="414673"/>
                </a:lnTo>
                <a:lnTo>
                  <a:pt x="192945" y="378384"/>
                </a:lnTo>
                <a:lnTo>
                  <a:pt x="220784" y="343259"/>
                </a:lnTo>
                <a:lnTo>
                  <a:pt x="250357" y="309371"/>
                </a:lnTo>
                <a:lnTo>
                  <a:pt x="281640" y="276793"/>
                </a:lnTo>
                <a:lnTo>
                  <a:pt x="314606" y="245597"/>
                </a:lnTo>
                <a:lnTo>
                  <a:pt x="349229" y="215857"/>
                </a:lnTo>
                <a:lnTo>
                  <a:pt x="385483" y="187645"/>
                </a:lnTo>
                <a:lnTo>
                  <a:pt x="423342" y="161033"/>
                </a:lnTo>
                <a:lnTo>
                  <a:pt x="462780" y="136094"/>
                </a:lnTo>
                <a:lnTo>
                  <a:pt x="503771" y="112902"/>
                </a:lnTo>
                <a:lnTo>
                  <a:pt x="546288" y="91528"/>
                </a:lnTo>
                <a:lnTo>
                  <a:pt x="596216" y="69641"/>
                </a:lnTo>
                <a:lnTo>
                  <a:pt x="646702" y="50817"/>
                </a:lnTo>
                <a:lnTo>
                  <a:pt x="697637" y="35016"/>
                </a:lnTo>
                <a:lnTo>
                  <a:pt x="748911" y="22199"/>
                </a:lnTo>
                <a:lnTo>
                  <a:pt x="800413" y="12328"/>
                </a:lnTo>
                <a:lnTo>
                  <a:pt x="852034" y="5364"/>
                </a:lnTo>
                <a:lnTo>
                  <a:pt x="903663" y="1267"/>
                </a:lnTo>
                <a:lnTo>
                  <a:pt x="955190" y="0"/>
                </a:lnTo>
              </a:path>
            </a:pathLst>
          </a:custGeom>
          <a:ln w="508000">
            <a:solidFill>
              <a:srgbClr val="DE1E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74693" y="3971416"/>
            <a:ext cx="1975866" cy="19758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804858" y="6448586"/>
            <a:ext cx="61785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4665" algn="l"/>
              </a:tabLst>
            </a:pPr>
            <a:r>
              <a:rPr sz="2500" b="1" dirty="0">
                <a:solidFill>
                  <a:srgbClr val="2C242A"/>
                </a:solidFill>
                <a:latin typeface="Book Antiqua"/>
                <a:cs typeface="Book Antiqua"/>
              </a:rPr>
              <a:t>Mikhail Prokhorov	Viktor</a:t>
            </a:r>
            <a:r>
              <a:rPr sz="2500" b="1" spc="-90" dirty="0">
                <a:solidFill>
                  <a:srgbClr val="2C242A"/>
                </a:solidFill>
                <a:latin typeface="Book Antiqua"/>
                <a:cs typeface="Book Antiqua"/>
              </a:rPr>
              <a:t> </a:t>
            </a:r>
            <a:r>
              <a:rPr sz="2500" b="1" dirty="0">
                <a:solidFill>
                  <a:srgbClr val="2C242A"/>
                </a:solidFill>
                <a:latin typeface="Book Antiqua"/>
                <a:cs typeface="Book Antiqua"/>
              </a:rPr>
              <a:t>Gerashchenko</a:t>
            </a:r>
            <a:endParaRPr sz="25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53826" y="6816886"/>
            <a:ext cx="310324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C242A"/>
                </a:solidFill>
                <a:latin typeface="Book Antiqua"/>
                <a:cs typeface="Book Antiqua"/>
              </a:rPr>
              <a:t>Chairman of </a:t>
            </a:r>
            <a:r>
              <a:rPr sz="2000" spc="-5" dirty="0">
                <a:solidFill>
                  <a:srgbClr val="2C242A"/>
                </a:solidFill>
                <a:latin typeface="Book Antiqua"/>
                <a:cs typeface="Book Antiqua"/>
              </a:rPr>
              <a:t>the </a:t>
            </a:r>
            <a:r>
              <a:rPr sz="2000" dirty="0">
                <a:solidFill>
                  <a:srgbClr val="2C242A"/>
                </a:solidFill>
                <a:latin typeface="Book Antiqua"/>
                <a:cs typeface="Book Antiqua"/>
              </a:rPr>
              <a:t>State</a:t>
            </a:r>
            <a:r>
              <a:rPr sz="2000" spc="-95" dirty="0">
                <a:solidFill>
                  <a:srgbClr val="2C242A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2C242A"/>
                </a:solidFill>
                <a:latin typeface="Book Antiqua"/>
                <a:cs typeface="Book Antiqua"/>
              </a:rPr>
              <a:t>Bank  of </a:t>
            </a:r>
            <a:r>
              <a:rPr sz="2000" spc="-5" dirty="0">
                <a:solidFill>
                  <a:srgbClr val="2C242A"/>
                </a:solidFill>
                <a:latin typeface="Book Antiqua"/>
                <a:cs typeface="Book Antiqua"/>
              </a:rPr>
              <a:t>the </a:t>
            </a:r>
            <a:r>
              <a:rPr sz="2000" dirty="0">
                <a:solidFill>
                  <a:srgbClr val="2C242A"/>
                </a:solidFill>
                <a:latin typeface="Book Antiqua"/>
                <a:cs typeface="Book Antiqua"/>
              </a:rPr>
              <a:t>USSR and </a:t>
            </a:r>
            <a:r>
              <a:rPr sz="2000" spc="-5" dirty="0">
                <a:solidFill>
                  <a:srgbClr val="2C242A"/>
                </a:solidFill>
                <a:latin typeface="Book Antiqua"/>
                <a:cs typeface="Book Antiqua"/>
              </a:rPr>
              <a:t>twice  </a:t>
            </a:r>
            <a:r>
              <a:rPr sz="2000" dirty="0">
                <a:solidFill>
                  <a:srgbClr val="2C242A"/>
                </a:solidFill>
                <a:latin typeface="Book Antiqua"/>
                <a:cs typeface="Book Antiqua"/>
              </a:rPr>
              <a:t>Chairman of </a:t>
            </a:r>
            <a:r>
              <a:rPr sz="2000" spc="-5" dirty="0">
                <a:solidFill>
                  <a:srgbClr val="2C242A"/>
                </a:solidFill>
                <a:latin typeface="Book Antiqua"/>
                <a:cs typeface="Book Antiqua"/>
              </a:rPr>
              <a:t>the </a:t>
            </a:r>
            <a:r>
              <a:rPr sz="2000" dirty="0">
                <a:solidFill>
                  <a:srgbClr val="2C242A"/>
                </a:solidFill>
                <a:latin typeface="Book Antiqua"/>
                <a:cs typeface="Book Antiqua"/>
              </a:rPr>
              <a:t>Central  Bank of </a:t>
            </a:r>
            <a:r>
              <a:rPr sz="2000" spc="-5" dirty="0">
                <a:solidFill>
                  <a:srgbClr val="2C242A"/>
                </a:solidFill>
                <a:latin typeface="Book Antiqua"/>
                <a:cs typeface="Book Antiqua"/>
              </a:rPr>
              <a:t>the </a:t>
            </a:r>
            <a:r>
              <a:rPr sz="2000" dirty="0">
                <a:solidFill>
                  <a:srgbClr val="2C242A"/>
                </a:solidFill>
                <a:latin typeface="Book Antiqua"/>
                <a:cs typeface="Book Antiqua"/>
              </a:rPr>
              <a:t>Russian  </a:t>
            </a:r>
            <a:r>
              <a:rPr sz="2000" spc="-5" dirty="0">
                <a:solidFill>
                  <a:srgbClr val="2C242A"/>
                </a:solidFill>
                <a:latin typeface="Book Antiqua"/>
                <a:cs typeface="Book Antiqua"/>
              </a:rPr>
              <a:t>Federation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312376" y="4003730"/>
            <a:ext cx="1906905" cy="1886585"/>
          </a:xfrm>
          <a:custGeom>
            <a:avLst/>
            <a:gdLst/>
            <a:ahLst/>
            <a:cxnLst/>
            <a:rect l="l" t="t" r="r" b="b"/>
            <a:pathLst>
              <a:path w="1906905" h="1886585">
                <a:moveTo>
                  <a:pt x="1148345" y="0"/>
                </a:moveTo>
                <a:lnTo>
                  <a:pt x="1194673" y="10875"/>
                </a:lnTo>
                <a:lnTo>
                  <a:pt x="1239939" y="23875"/>
                </a:lnTo>
                <a:lnTo>
                  <a:pt x="1284102" y="38935"/>
                </a:lnTo>
                <a:lnTo>
                  <a:pt x="1327120" y="55990"/>
                </a:lnTo>
                <a:lnTo>
                  <a:pt x="1368951" y="74976"/>
                </a:lnTo>
                <a:lnTo>
                  <a:pt x="1409551" y="95828"/>
                </a:lnTo>
                <a:lnTo>
                  <a:pt x="1448880" y="118481"/>
                </a:lnTo>
                <a:lnTo>
                  <a:pt x="1486893" y="142871"/>
                </a:lnTo>
                <a:lnTo>
                  <a:pt x="1523551" y="168934"/>
                </a:lnTo>
                <a:lnTo>
                  <a:pt x="1558809" y="196603"/>
                </a:lnTo>
                <a:lnTo>
                  <a:pt x="1592625" y="225816"/>
                </a:lnTo>
                <a:lnTo>
                  <a:pt x="1624958" y="256507"/>
                </a:lnTo>
                <a:lnTo>
                  <a:pt x="1655766" y="288611"/>
                </a:lnTo>
                <a:lnTo>
                  <a:pt x="1685005" y="322065"/>
                </a:lnTo>
                <a:lnTo>
                  <a:pt x="1712633" y="356803"/>
                </a:lnTo>
                <a:lnTo>
                  <a:pt x="1738609" y="392760"/>
                </a:lnTo>
                <a:lnTo>
                  <a:pt x="1762889" y="429873"/>
                </a:lnTo>
                <a:lnTo>
                  <a:pt x="1785433" y="468076"/>
                </a:lnTo>
                <a:lnTo>
                  <a:pt x="1806196" y="507305"/>
                </a:lnTo>
                <a:lnTo>
                  <a:pt x="1825138" y="547496"/>
                </a:lnTo>
                <a:lnTo>
                  <a:pt x="1842215" y="588583"/>
                </a:lnTo>
                <a:lnTo>
                  <a:pt x="1857386" y="630502"/>
                </a:lnTo>
                <a:lnTo>
                  <a:pt x="1870609" y="673188"/>
                </a:lnTo>
                <a:lnTo>
                  <a:pt x="1881840" y="716577"/>
                </a:lnTo>
                <a:lnTo>
                  <a:pt x="1891037" y="760604"/>
                </a:lnTo>
                <a:lnTo>
                  <a:pt x="1898159" y="805205"/>
                </a:lnTo>
                <a:lnTo>
                  <a:pt x="1903163" y="850315"/>
                </a:lnTo>
                <a:lnTo>
                  <a:pt x="1906007" y="895869"/>
                </a:lnTo>
                <a:lnTo>
                  <a:pt x="1906648" y="941802"/>
                </a:lnTo>
                <a:lnTo>
                  <a:pt x="1905045" y="988050"/>
                </a:lnTo>
                <a:lnTo>
                  <a:pt x="1901154" y="1034549"/>
                </a:lnTo>
                <a:lnTo>
                  <a:pt x="1894934" y="1081233"/>
                </a:lnTo>
                <a:lnTo>
                  <a:pt x="1886342" y="1128039"/>
                </a:lnTo>
                <a:lnTo>
                  <a:pt x="1875467" y="1174367"/>
                </a:lnTo>
                <a:lnTo>
                  <a:pt x="1862467" y="1219634"/>
                </a:lnTo>
                <a:lnTo>
                  <a:pt x="1847407" y="1263799"/>
                </a:lnTo>
                <a:lnTo>
                  <a:pt x="1830352" y="1306817"/>
                </a:lnTo>
                <a:lnTo>
                  <a:pt x="1811366" y="1348648"/>
                </a:lnTo>
                <a:lnTo>
                  <a:pt x="1790514" y="1389249"/>
                </a:lnTo>
                <a:lnTo>
                  <a:pt x="1767861" y="1428578"/>
                </a:lnTo>
                <a:lnTo>
                  <a:pt x="1743471" y="1466592"/>
                </a:lnTo>
                <a:lnTo>
                  <a:pt x="1717408" y="1503250"/>
                </a:lnTo>
                <a:lnTo>
                  <a:pt x="1689739" y="1538508"/>
                </a:lnTo>
                <a:lnTo>
                  <a:pt x="1660526" y="1572325"/>
                </a:lnTo>
                <a:lnTo>
                  <a:pt x="1629835" y="1604658"/>
                </a:lnTo>
                <a:lnTo>
                  <a:pt x="1597731" y="1635465"/>
                </a:lnTo>
                <a:lnTo>
                  <a:pt x="1564277" y="1664704"/>
                </a:lnTo>
                <a:lnTo>
                  <a:pt x="1529539" y="1692333"/>
                </a:lnTo>
                <a:lnTo>
                  <a:pt x="1493582" y="1718309"/>
                </a:lnTo>
                <a:lnTo>
                  <a:pt x="1456469" y="1742589"/>
                </a:lnTo>
                <a:lnTo>
                  <a:pt x="1418266" y="1765133"/>
                </a:lnTo>
                <a:lnTo>
                  <a:pt x="1379037" y="1785896"/>
                </a:lnTo>
                <a:lnTo>
                  <a:pt x="1338846" y="1804838"/>
                </a:lnTo>
                <a:lnTo>
                  <a:pt x="1297759" y="1821915"/>
                </a:lnTo>
                <a:lnTo>
                  <a:pt x="1255840" y="1837086"/>
                </a:lnTo>
                <a:lnTo>
                  <a:pt x="1213154" y="1850309"/>
                </a:lnTo>
                <a:lnTo>
                  <a:pt x="1169765" y="1861540"/>
                </a:lnTo>
                <a:lnTo>
                  <a:pt x="1125737" y="1870738"/>
                </a:lnTo>
                <a:lnTo>
                  <a:pt x="1081137" y="1877860"/>
                </a:lnTo>
                <a:lnTo>
                  <a:pt x="1036027" y="1882865"/>
                </a:lnTo>
                <a:lnTo>
                  <a:pt x="990473" y="1885709"/>
                </a:lnTo>
                <a:lnTo>
                  <a:pt x="944540" y="1886351"/>
                </a:lnTo>
                <a:lnTo>
                  <a:pt x="898292" y="1884748"/>
                </a:lnTo>
                <a:lnTo>
                  <a:pt x="851793" y="1880858"/>
                </a:lnTo>
                <a:lnTo>
                  <a:pt x="805109" y="1874639"/>
                </a:lnTo>
                <a:lnTo>
                  <a:pt x="758303" y="1866049"/>
                </a:lnTo>
                <a:lnTo>
                  <a:pt x="711975" y="1855172"/>
                </a:lnTo>
                <a:lnTo>
                  <a:pt x="666708" y="1842171"/>
                </a:lnTo>
                <a:lnTo>
                  <a:pt x="622543" y="1827110"/>
                </a:lnTo>
                <a:lnTo>
                  <a:pt x="579525" y="1810054"/>
                </a:lnTo>
                <a:lnTo>
                  <a:pt x="537694" y="1791068"/>
                </a:lnTo>
                <a:lnTo>
                  <a:pt x="497093" y="1770215"/>
                </a:lnTo>
                <a:lnTo>
                  <a:pt x="457764" y="1747562"/>
                </a:lnTo>
                <a:lnTo>
                  <a:pt x="419750" y="1723171"/>
                </a:lnTo>
                <a:lnTo>
                  <a:pt x="383092" y="1697109"/>
                </a:lnTo>
                <a:lnTo>
                  <a:pt x="347834" y="1669439"/>
                </a:lnTo>
                <a:lnTo>
                  <a:pt x="314018" y="1640226"/>
                </a:lnTo>
                <a:lnTo>
                  <a:pt x="281684" y="1609535"/>
                </a:lnTo>
                <a:lnTo>
                  <a:pt x="250877" y="1577431"/>
                </a:lnTo>
                <a:lnTo>
                  <a:pt x="221639" y="1543977"/>
                </a:lnTo>
                <a:lnTo>
                  <a:pt x="194010" y="1509239"/>
                </a:lnTo>
                <a:lnTo>
                  <a:pt x="168035" y="1473281"/>
                </a:lnTo>
                <a:lnTo>
                  <a:pt x="143754" y="1436169"/>
                </a:lnTo>
                <a:lnTo>
                  <a:pt x="121211" y="1397965"/>
                </a:lnTo>
                <a:lnTo>
                  <a:pt x="100448" y="1358736"/>
                </a:lnTo>
                <a:lnTo>
                  <a:pt x="81507" y="1318546"/>
                </a:lnTo>
                <a:lnTo>
                  <a:pt x="64430" y="1277459"/>
                </a:lnTo>
                <a:lnTo>
                  <a:pt x="49259" y="1235540"/>
                </a:lnTo>
                <a:lnTo>
                  <a:pt x="36037" y="1192853"/>
                </a:lnTo>
                <a:lnTo>
                  <a:pt x="24807" y="1149464"/>
                </a:lnTo>
                <a:lnTo>
                  <a:pt x="15609" y="1105436"/>
                </a:lnTo>
                <a:lnTo>
                  <a:pt x="8488" y="1060835"/>
                </a:lnTo>
                <a:lnTo>
                  <a:pt x="3484" y="1015725"/>
                </a:lnTo>
                <a:lnTo>
                  <a:pt x="641" y="970171"/>
                </a:lnTo>
                <a:lnTo>
                  <a:pt x="0" y="924237"/>
                </a:lnTo>
                <a:lnTo>
                  <a:pt x="1603" y="877988"/>
                </a:lnTo>
                <a:lnTo>
                  <a:pt x="5494" y="831488"/>
                </a:lnTo>
                <a:lnTo>
                  <a:pt x="11714" y="784803"/>
                </a:lnTo>
                <a:lnTo>
                  <a:pt x="20306" y="737997"/>
                </a:lnTo>
                <a:lnTo>
                  <a:pt x="32954" y="684970"/>
                </a:lnTo>
                <a:lnTo>
                  <a:pt x="48384" y="633347"/>
                </a:lnTo>
                <a:lnTo>
                  <a:pt x="66497" y="583190"/>
                </a:lnTo>
                <a:lnTo>
                  <a:pt x="87195" y="534563"/>
                </a:lnTo>
                <a:lnTo>
                  <a:pt x="110382" y="487530"/>
                </a:lnTo>
                <a:lnTo>
                  <a:pt x="135958" y="442154"/>
                </a:lnTo>
                <a:lnTo>
                  <a:pt x="163827" y="398499"/>
                </a:lnTo>
                <a:lnTo>
                  <a:pt x="193890" y="356628"/>
                </a:lnTo>
              </a:path>
            </a:pathLst>
          </a:custGeom>
          <a:ln w="508000">
            <a:solidFill>
              <a:srgbClr val="DE1E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464069" y="3971416"/>
            <a:ext cx="1975865" cy="19758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167" y="670904"/>
            <a:ext cx="79076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solidFill>
                  <a:schemeClr val="tx1"/>
                </a:solidFill>
              </a:rPr>
              <a:t>LIFELONG LEARNING CONCEPT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02697"/>
            <a:ext cx="16256000" cy="5341620"/>
          </a:xfrm>
          <a:custGeom>
            <a:avLst/>
            <a:gdLst/>
            <a:ahLst/>
            <a:cxnLst/>
            <a:rect l="l" t="t" r="r" b="b"/>
            <a:pathLst>
              <a:path w="16256000" h="5341620">
                <a:moveTo>
                  <a:pt x="0" y="0"/>
                </a:moveTo>
                <a:lnTo>
                  <a:pt x="0" y="5341302"/>
                </a:lnTo>
                <a:lnTo>
                  <a:pt x="16256000" y="5341302"/>
                </a:lnTo>
                <a:lnTo>
                  <a:pt x="16256000" y="3396145"/>
                </a:lnTo>
                <a:lnTo>
                  <a:pt x="0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2332" y="3046272"/>
            <a:ext cx="12280265" cy="5130800"/>
          </a:xfrm>
          <a:custGeom>
            <a:avLst/>
            <a:gdLst/>
            <a:ahLst/>
            <a:cxnLst/>
            <a:rect l="l" t="t" r="r" b="b"/>
            <a:pathLst>
              <a:path w="12280265" h="5130800">
                <a:moveTo>
                  <a:pt x="12280036" y="5130800"/>
                </a:moveTo>
                <a:lnTo>
                  <a:pt x="0" y="5130800"/>
                </a:lnTo>
                <a:lnTo>
                  <a:pt x="0" y="0"/>
                </a:lnTo>
                <a:lnTo>
                  <a:pt x="12280036" y="0"/>
                </a:lnTo>
                <a:lnTo>
                  <a:pt x="12280036" y="5130800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7822" y="5007136"/>
            <a:ext cx="242069" cy="241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4597" y="4933620"/>
            <a:ext cx="380365" cy="389255"/>
          </a:xfrm>
          <a:custGeom>
            <a:avLst/>
            <a:gdLst/>
            <a:ahLst/>
            <a:cxnLst/>
            <a:rect l="l" t="t" r="r" b="b"/>
            <a:pathLst>
              <a:path w="380364" h="389254">
                <a:moveTo>
                  <a:pt x="177616" y="0"/>
                </a:moveTo>
                <a:lnTo>
                  <a:pt x="104617" y="21240"/>
                </a:lnTo>
                <a:lnTo>
                  <a:pt x="72332" y="42189"/>
                </a:lnTo>
                <a:lnTo>
                  <a:pt x="23726" y="99913"/>
                </a:lnTo>
                <a:lnTo>
                  <a:pt x="8579" y="135299"/>
                </a:lnTo>
                <a:lnTo>
                  <a:pt x="0" y="179377"/>
                </a:lnTo>
                <a:lnTo>
                  <a:pt x="1595" y="222876"/>
                </a:lnTo>
                <a:lnTo>
                  <a:pt x="12597" y="264316"/>
                </a:lnTo>
                <a:lnTo>
                  <a:pt x="32241" y="302217"/>
                </a:lnTo>
                <a:lnTo>
                  <a:pt x="59760" y="335099"/>
                </a:lnTo>
                <a:lnTo>
                  <a:pt x="94385" y="361483"/>
                </a:lnTo>
                <a:lnTo>
                  <a:pt x="135351" y="379888"/>
                </a:lnTo>
                <a:lnTo>
                  <a:pt x="179474" y="388475"/>
                </a:lnTo>
                <a:lnTo>
                  <a:pt x="194126" y="389032"/>
                </a:lnTo>
                <a:lnTo>
                  <a:pt x="242667" y="382851"/>
                </a:lnTo>
                <a:lnTo>
                  <a:pt x="287671" y="365052"/>
                </a:lnTo>
                <a:lnTo>
                  <a:pt x="324939" y="338228"/>
                </a:lnTo>
                <a:lnTo>
                  <a:pt x="196282" y="338228"/>
                </a:lnTo>
                <a:lnTo>
                  <a:pt x="150705" y="331476"/>
                </a:lnTo>
                <a:lnTo>
                  <a:pt x="109594" y="310709"/>
                </a:lnTo>
                <a:lnTo>
                  <a:pt x="78112" y="279241"/>
                </a:lnTo>
                <a:lnTo>
                  <a:pt x="57814" y="240073"/>
                </a:lnTo>
                <a:lnTo>
                  <a:pt x="50256" y="196206"/>
                </a:lnTo>
                <a:lnTo>
                  <a:pt x="56992" y="150641"/>
                </a:lnTo>
                <a:lnTo>
                  <a:pt x="84051" y="101384"/>
                </a:lnTo>
                <a:lnTo>
                  <a:pt x="127997" y="66338"/>
                </a:lnTo>
                <a:lnTo>
                  <a:pt x="181966" y="50647"/>
                </a:lnTo>
                <a:lnTo>
                  <a:pt x="239799" y="50647"/>
                </a:lnTo>
                <a:lnTo>
                  <a:pt x="253169" y="8515"/>
                </a:lnTo>
                <a:lnTo>
                  <a:pt x="215527" y="502"/>
                </a:lnTo>
                <a:lnTo>
                  <a:pt x="177616" y="0"/>
                </a:lnTo>
                <a:close/>
              </a:path>
              <a:path w="380364" h="389254">
                <a:moveTo>
                  <a:pt x="331528" y="237763"/>
                </a:moveTo>
                <a:lnTo>
                  <a:pt x="310774" y="278882"/>
                </a:lnTo>
                <a:lnTo>
                  <a:pt x="279315" y="310372"/>
                </a:lnTo>
                <a:lnTo>
                  <a:pt x="240152" y="330674"/>
                </a:lnTo>
                <a:lnTo>
                  <a:pt x="196282" y="338228"/>
                </a:lnTo>
                <a:lnTo>
                  <a:pt x="324939" y="338228"/>
                </a:lnTo>
                <a:lnTo>
                  <a:pt x="326989" y="336752"/>
                </a:lnTo>
                <a:lnTo>
                  <a:pt x="358466" y="299068"/>
                </a:lnTo>
                <a:lnTo>
                  <a:pt x="379953" y="253117"/>
                </a:lnTo>
                <a:lnTo>
                  <a:pt x="331528" y="237763"/>
                </a:lnTo>
                <a:close/>
              </a:path>
              <a:path w="380364" h="389254">
                <a:moveTo>
                  <a:pt x="239799" y="50647"/>
                </a:moveTo>
                <a:lnTo>
                  <a:pt x="181966" y="50647"/>
                </a:lnTo>
                <a:lnTo>
                  <a:pt x="209990" y="51018"/>
                </a:lnTo>
                <a:lnTo>
                  <a:pt x="237802" y="56940"/>
                </a:lnTo>
                <a:lnTo>
                  <a:pt x="239799" y="50647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4589" y="5007136"/>
            <a:ext cx="242071" cy="241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71364" y="4933620"/>
            <a:ext cx="380365" cy="389255"/>
          </a:xfrm>
          <a:custGeom>
            <a:avLst/>
            <a:gdLst/>
            <a:ahLst/>
            <a:cxnLst/>
            <a:rect l="l" t="t" r="r" b="b"/>
            <a:pathLst>
              <a:path w="380365" h="389254">
                <a:moveTo>
                  <a:pt x="177627" y="0"/>
                </a:moveTo>
                <a:lnTo>
                  <a:pt x="104617" y="21240"/>
                </a:lnTo>
                <a:lnTo>
                  <a:pt x="72332" y="42189"/>
                </a:lnTo>
                <a:lnTo>
                  <a:pt x="23726" y="99913"/>
                </a:lnTo>
                <a:lnTo>
                  <a:pt x="8579" y="135299"/>
                </a:lnTo>
                <a:lnTo>
                  <a:pt x="0" y="179377"/>
                </a:lnTo>
                <a:lnTo>
                  <a:pt x="1595" y="222876"/>
                </a:lnTo>
                <a:lnTo>
                  <a:pt x="12597" y="264316"/>
                </a:lnTo>
                <a:lnTo>
                  <a:pt x="32241" y="302217"/>
                </a:lnTo>
                <a:lnTo>
                  <a:pt x="59760" y="335099"/>
                </a:lnTo>
                <a:lnTo>
                  <a:pt x="94385" y="361483"/>
                </a:lnTo>
                <a:lnTo>
                  <a:pt x="135351" y="379888"/>
                </a:lnTo>
                <a:lnTo>
                  <a:pt x="179485" y="388475"/>
                </a:lnTo>
                <a:lnTo>
                  <a:pt x="194139" y="389032"/>
                </a:lnTo>
                <a:lnTo>
                  <a:pt x="242674" y="382851"/>
                </a:lnTo>
                <a:lnTo>
                  <a:pt x="287678" y="365052"/>
                </a:lnTo>
                <a:lnTo>
                  <a:pt x="324945" y="338228"/>
                </a:lnTo>
                <a:lnTo>
                  <a:pt x="196288" y="338228"/>
                </a:lnTo>
                <a:lnTo>
                  <a:pt x="150718" y="331476"/>
                </a:lnTo>
                <a:lnTo>
                  <a:pt x="109600" y="310709"/>
                </a:lnTo>
                <a:lnTo>
                  <a:pt x="78114" y="279241"/>
                </a:lnTo>
                <a:lnTo>
                  <a:pt x="57815" y="240073"/>
                </a:lnTo>
                <a:lnTo>
                  <a:pt x="50256" y="196206"/>
                </a:lnTo>
                <a:lnTo>
                  <a:pt x="56992" y="150641"/>
                </a:lnTo>
                <a:lnTo>
                  <a:pt x="84055" y="101384"/>
                </a:lnTo>
                <a:lnTo>
                  <a:pt x="127997" y="66338"/>
                </a:lnTo>
                <a:lnTo>
                  <a:pt x="181972" y="50647"/>
                </a:lnTo>
                <a:lnTo>
                  <a:pt x="239811" y="50647"/>
                </a:lnTo>
                <a:lnTo>
                  <a:pt x="253181" y="8515"/>
                </a:lnTo>
                <a:lnTo>
                  <a:pt x="215539" y="502"/>
                </a:lnTo>
                <a:lnTo>
                  <a:pt x="177627" y="0"/>
                </a:lnTo>
                <a:close/>
              </a:path>
              <a:path w="380365" h="389254">
                <a:moveTo>
                  <a:pt x="331528" y="237763"/>
                </a:moveTo>
                <a:lnTo>
                  <a:pt x="310774" y="278882"/>
                </a:lnTo>
                <a:lnTo>
                  <a:pt x="279316" y="310372"/>
                </a:lnTo>
                <a:lnTo>
                  <a:pt x="240154" y="330674"/>
                </a:lnTo>
                <a:lnTo>
                  <a:pt x="196288" y="338228"/>
                </a:lnTo>
                <a:lnTo>
                  <a:pt x="324945" y="338228"/>
                </a:lnTo>
                <a:lnTo>
                  <a:pt x="326995" y="336752"/>
                </a:lnTo>
                <a:lnTo>
                  <a:pt x="358471" y="299068"/>
                </a:lnTo>
                <a:lnTo>
                  <a:pt x="379953" y="253117"/>
                </a:lnTo>
                <a:lnTo>
                  <a:pt x="331528" y="237763"/>
                </a:lnTo>
                <a:close/>
              </a:path>
              <a:path w="380365" h="389254">
                <a:moveTo>
                  <a:pt x="239811" y="50647"/>
                </a:moveTo>
                <a:lnTo>
                  <a:pt x="181972" y="50647"/>
                </a:lnTo>
                <a:lnTo>
                  <a:pt x="209997" y="51018"/>
                </a:lnTo>
                <a:lnTo>
                  <a:pt x="237814" y="56940"/>
                </a:lnTo>
                <a:lnTo>
                  <a:pt x="239811" y="50647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09397" y="4795616"/>
            <a:ext cx="3620770" cy="20574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900" b="1" dirty="0">
                <a:solidFill>
                  <a:srgbClr val="18161C"/>
                </a:solidFill>
                <a:latin typeface="Book Antiqua"/>
                <a:cs typeface="Book Antiqua"/>
              </a:rPr>
              <a:t>Learning</a:t>
            </a:r>
            <a:r>
              <a:rPr sz="2900" b="1" spc="-15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900" b="1" spc="-5" dirty="0">
                <a:solidFill>
                  <a:srgbClr val="18161C"/>
                </a:solidFill>
                <a:latin typeface="Book Antiqua"/>
                <a:cs typeface="Book Antiqua"/>
              </a:rPr>
              <a:t>modes:</a:t>
            </a:r>
            <a:endParaRPr sz="2900" dirty="0">
              <a:latin typeface="Book Antiqua"/>
              <a:cs typeface="Book Antiqua"/>
            </a:endParaRPr>
          </a:p>
          <a:p>
            <a:pPr marL="494665" indent="-481965">
              <a:lnSpc>
                <a:spcPct val="100000"/>
              </a:lnSpc>
              <a:spcBef>
                <a:spcPts val="520"/>
              </a:spcBef>
              <a:buClr>
                <a:srgbClr val="DE1E25"/>
              </a:buClr>
              <a:buSzPct val="96551"/>
              <a:buChar char="•"/>
              <a:tabLst>
                <a:tab pos="494665" algn="l"/>
                <a:tab pos="495300" algn="l"/>
              </a:tabLst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  <a:cs typeface="Book Antiqua"/>
              </a:rPr>
              <a:t>On-campus</a:t>
            </a:r>
            <a:endParaRPr sz="2900" dirty="0">
              <a:latin typeface="Book Antiqua"/>
              <a:cs typeface="Book Antiqua"/>
            </a:endParaRPr>
          </a:p>
          <a:p>
            <a:pPr marL="494665" indent="-481965">
              <a:lnSpc>
                <a:spcPct val="100000"/>
              </a:lnSpc>
              <a:spcBef>
                <a:spcPts val="520"/>
              </a:spcBef>
              <a:buClr>
                <a:srgbClr val="DE1E25"/>
              </a:buClr>
              <a:buSzPct val="96551"/>
              <a:buChar char="•"/>
              <a:tabLst>
                <a:tab pos="494665" algn="l"/>
                <a:tab pos="495300" algn="l"/>
              </a:tabLst>
            </a:pPr>
            <a:r>
              <a:rPr sz="2900" spc="-5" dirty="0">
                <a:solidFill>
                  <a:srgbClr val="18161C"/>
                </a:solidFill>
                <a:latin typeface="Book Antiqua"/>
                <a:cs typeface="Book Antiqua"/>
              </a:rPr>
              <a:t>On-site/off-site</a:t>
            </a:r>
            <a:endParaRPr sz="2900" dirty="0">
              <a:latin typeface="Book Antiqua"/>
              <a:cs typeface="Book Antiqua"/>
            </a:endParaRPr>
          </a:p>
          <a:p>
            <a:pPr marL="494665" indent="-481965">
              <a:lnSpc>
                <a:spcPct val="100000"/>
              </a:lnSpc>
              <a:spcBef>
                <a:spcPts val="520"/>
              </a:spcBef>
              <a:buClr>
                <a:srgbClr val="DE1E25"/>
              </a:buClr>
              <a:buSzPct val="96551"/>
              <a:buChar char="•"/>
              <a:tabLst>
                <a:tab pos="494665" algn="l"/>
                <a:tab pos="495300" algn="l"/>
              </a:tabLst>
            </a:pP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Distance</a:t>
            </a:r>
            <a:r>
              <a:rPr sz="2900" spc="-90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education</a:t>
            </a:r>
            <a:endParaRPr sz="2900" dirty="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4904" y="4861631"/>
            <a:ext cx="17145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solidFill>
                  <a:srgbClr val="18161C"/>
                </a:solidFill>
                <a:latin typeface="Book Antiqua"/>
                <a:cs typeface="Book Antiqua"/>
              </a:rPr>
              <a:t>Programs:</a:t>
            </a:r>
            <a:endParaRPr sz="29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74725" y="5303616"/>
            <a:ext cx="5760720" cy="25654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94665" indent="-481965">
              <a:lnSpc>
                <a:spcPct val="100000"/>
              </a:lnSpc>
              <a:spcBef>
                <a:spcPts val="620"/>
              </a:spcBef>
              <a:buClr>
                <a:srgbClr val="DE1E25"/>
              </a:buClr>
              <a:buSzPct val="96551"/>
              <a:buChar char="•"/>
              <a:tabLst>
                <a:tab pos="494665" algn="l"/>
                <a:tab pos="495300" algn="l"/>
              </a:tabLst>
            </a:pP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Bachelor’s</a:t>
            </a:r>
            <a:r>
              <a:rPr sz="2900" spc="-5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degree</a:t>
            </a:r>
            <a:endParaRPr sz="2900">
              <a:latin typeface="Book Antiqua"/>
              <a:cs typeface="Book Antiqua"/>
            </a:endParaRPr>
          </a:p>
          <a:p>
            <a:pPr marL="494665" indent="-481965">
              <a:lnSpc>
                <a:spcPct val="100000"/>
              </a:lnSpc>
              <a:spcBef>
                <a:spcPts val="520"/>
              </a:spcBef>
              <a:buClr>
                <a:srgbClr val="DE1E25"/>
              </a:buClr>
              <a:buSzPct val="96551"/>
              <a:buChar char="•"/>
              <a:tabLst>
                <a:tab pos="494665" algn="l"/>
                <a:tab pos="495300" algn="l"/>
              </a:tabLst>
            </a:pP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Master’s</a:t>
            </a:r>
            <a:r>
              <a:rPr sz="2900" spc="-5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degree</a:t>
            </a:r>
            <a:endParaRPr sz="2900">
              <a:latin typeface="Book Antiqua"/>
              <a:cs typeface="Book Antiqua"/>
            </a:endParaRPr>
          </a:p>
          <a:p>
            <a:pPr marL="494665" indent="-481965">
              <a:lnSpc>
                <a:spcPct val="100000"/>
              </a:lnSpc>
              <a:spcBef>
                <a:spcPts val="520"/>
              </a:spcBef>
              <a:buClr>
                <a:srgbClr val="DE1E25"/>
              </a:buClr>
              <a:buSzPct val="96551"/>
              <a:buChar char="•"/>
              <a:tabLst>
                <a:tab pos="494665" algn="l"/>
                <a:tab pos="495300" algn="l"/>
              </a:tabLst>
            </a:pP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Postgraduate</a:t>
            </a:r>
            <a:r>
              <a:rPr sz="2900" spc="-10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900" spc="-5" dirty="0">
                <a:solidFill>
                  <a:srgbClr val="18161C"/>
                </a:solidFill>
                <a:latin typeface="Book Antiqua"/>
                <a:cs typeface="Book Antiqua"/>
              </a:rPr>
              <a:t>training</a:t>
            </a:r>
            <a:endParaRPr sz="2900">
              <a:latin typeface="Book Antiqua"/>
              <a:cs typeface="Book Antiqua"/>
            </a:endParaRPr>
          </a:p>
          <a:p>
            <a:pPr marL="494665" indent="-481965">
              <a:lnSpc>
                <a:spcPct val="100000"/>
              </a:lnSpc>
              <a:spcBef>
                <a:spcPts val="520"/>
              </a:spcBef>
              <a:buClr>
                <a:srgbClr val="DE1E25"/>
              </a:buClr>
              <a:buSzPct val="96551"/>
              <a:buChar char="•"/>
              <a:tabLst>
                <a:tab pos="494665" algn="l"/>
                <a:tab pos="495300" algn="l"/>
              </a:tabLst>
            </a:pP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Doctoral</a:t>
            </a:r>
            <a:r>
              <a:rPr sz="2900" spc="-5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degrees</a:t>
            </a:r>
            <a:endParaRPr sz="2900">
              <a:latin typeface="Book Antiqua"/>
              <a:cs typeface="Book Antiqua"/>
            </a:endParaRPr>
          </a:p>
          <a:p>
            <a:pPr marL="494665" indent="-481965">
              <a:lnSpc>
                <a:spcPct val="100000"/>
              </a:lnSpc>
              <a:spcBef>
                <a:spcPts val="520"/>
              </a:spcBef>
              <a:buClr>
                <a:srgbClr val="DE1E25"/>
              </a:buClr>
              <a:buSzPct val="96551"/>
              <a:buChar char="•"/>
              <a:tabLst>
                <a:tab pos="494665" algn="l"/>
                <a:tab pos="495300" algn="l"/>
              </a:tabLst>
            </a:pPr>
            <a:r>
              <a:rPr sz="2900" dirty="0">
                <a:solidFill>
                  <a:srgbClr val="18161C"/>
                </a:solidFill>
                <a:latin typeface="Book Antiqua"/>
                <a:cs typeface="Book Antiqua"/>
              </a:rPr>
              <a:t>Additional </a:t>
            </a:r>
            <a:r>
              <a:rPr sz="2900" spc="-5" dirty="0">
                <a:solidFill>
                  <a:srgbClr val="18161C"/>
                </a:solidFill>
                <a:latin typeface="Book Antiqua"/>
                <a:cs typeface="Book Antiqua"/>
              </a:rPr>
              <a:t>professional</a:t>
            </a:r>
            <a:r>
              <a:rPr sz="2900" spc="-65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900" spc="-5" dirty="0">
                <a:solidFill>
                  <a:srgbClr val="18161C"/>
                </a:solidFill>
                <a:latin typeface="Book Antiqua"/>
                <a:cs typeface="Book Antiqua"/>
              </a:rPr>
              <a:t>training</a:t>
            </a:r>
            <a:endParaRPr sz="29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9392" y="1508797"/>
            <a:ext cx="983551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marR="5080" indent="-425450">
              <a:lnSpc>
                <a:spcPct val="125000"/>
              </a:lnSpc>
              <a:spcBef>
                <a:spcPts val="100"/>
              </a:spcBef>
              <a:buClr>
                <a:srgbClr val="DE1E25"/>
              </a:buClr>
              <a:buChar char="•"/>
              <a:tabLst>
                <a:tab pos="425450" algn="l"/>
                <a:tab pos="426084" algn="l"/>
              </a:tabLst>
            </a:pP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The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Financial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University Lyceum and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partner high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schools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target best 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students for admission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to the</a:t>
            </a:r>
            <a:r>
              <a:rPr sz="2400" spc="-10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FinU</a:t>
            </a:r>
            <a:endParaRPr sz="2400" dirty="0">
              <a:latin typeface="Book Antiqua"/>
              <a:cs typeface="Book Antiqua"/>
            </a:endParaRPr>
          </a:p>
          <a:p>
            <a:pPr marL="425450" indent="-412750">
              <a:lnSpc>
                <a:spcPct val="100000"/>
              </a:lnSpc>
              <a:spcBef>
                <a:spcPts val="720"/>
              </a:spcBef>
              <a:buClr>
                <a:srgbClr val="DE1E25"/>
              </a:buClr>
              <a:buChar char="•"/>
              <a:tabLst>
                <a:tab pos="425450" algn="l"/>
                <a:tab pos="426084" algn="l"/>
              </a:tabLst>
            </a:pPr>
            <a:r>
              <a:rPr lang="en-US" sz="2400" dirty="0" smtClean="0">
                <a:latin typeface="Book Antiqua"/>
                <a:cs typeface="Book Antiqua"/>
              </a:rPr>
              <a:t>58</a:t>
            </a:r>
            <a:r>
              <a:rPr sz="2400" dirty="0" smtClean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bachelor </a:t>
            </a:r>
            <a:r>
              <a:rPr sz="2400" dirty="0">
                <a:latin typeface="Book Antiqua"/>
                <a:cs typeface="Book Antiqua"/>
              </a:rPr>
              <a:t>degree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5" dirty="0" smtClean="0">
                <a:latin typeface="Book Antiqua"/>
                <a:cs typeface="Book Antiqua"/>
              </a:rPr>
              <a:t>programs</a:t>
            </a:r>
            <a:r>
              <a:rPr lang="en-US" sz="2400" spc="-5" dirty="0" smtClean="0">
                <a:latin typeface="Book Antiqua"/>
                <a:cs typeface="Book Antiqua"/>
              </a:rPr>
              <a:t> (incl. taught in English)</a:t>
            </a:r>
            <a:endParaRPr sz="2400" dirty="0">
              <a:latin typeface="Book Antiqua"/>
              <a:cs typeface="Book Antiqua"/>
            </a:endParaRPr>
          </a:p>
          <a:p>
            <a:pPr marL="425450" indent="-412750">
              <a:lnSpc>
                <a:spcPct val="100000"/>
              </a:lnSpc>
              <a:spcBef>
                <a:spcPts val="720"/>
              </a:spcBef>
              <a:buClr>
                <a:srgbClr val="DE1E25"/>
              </a:buClr>
              <a:buChar char="•"/>
              <a:tabLst>
                <a:tab pos="425450" algn="l"/>
                <a:tab pos="426084" algn="l"/>
              </a:tabLst>
            </a:pPr>
            <a:r>
              <a:rPr lang="en-US" sz="2400" dirty="0" smtClean="0">
                <a:latin typeface="Book Antiqua"/>
                <a:cs typeface="Book Antiqua"/>
              </a:rPr>
              <a:t>72</a:t>
            </a:r>
            <a:r>
              <a:rPr sz="2400" dirty="0" smtClean="0"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master degree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programs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(incl.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taught in</a:t>
            </a:r>
            <a:r>
              <a:rPr sz="2400" spc="-90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English)</a:t>
            </a:r>
            <a:endParaRPr sz="2400" dirty="0">
              <a:latin typeface="Book Antiqua"/>
              <a:cs typeface="Book Antiqua"/>
            </a:endParaRPr>
          </a:p>
          <a:p>
            <a:pPr marL="425450" indent="-412750">
              <a:lnSpc>
                <a:spcPct val="100000"/>
              </a:lnSpc>
              <a:spcBef>
                <a:spcPts val="720"/>
              </a:spcBef>
              <a:buClr>
                <a:srgbClr val="DE1E25"/>
              </a:buClr>
              <a:buChar char="•"/>
              <a:tabLst>
                <a:tab pos="425450" algn="l"/>
                <a:tab pos="426084" algn="l"/>
              </a:tabLst>
            </a:pP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Postgraduate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training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and doctoral degree</a:t>
            </a:r>
            <a:r>
              <a:rPr sz="2400" spc="-95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programs</a:t>
            </a:r>
            <a:endParaRPr sz="2400" dirty="0">
              <a:latin typeface="Book Antiqua"/>
              <a:cs typeface="Book Antiqua"/>
            </a:endParaRPr>
          </a:p>
          <a:p>
            <a:pPr marL="425450" indent="-412750">
              <a:lnSpc>
                <a:spcPct val="100000"/>
              </a:lnSpc>
              <a:spcBef>
                <a:spcPts val="720"/>
              </a:spcBef>
              <a:buClr>
                <a:srgbClr val="DE1E25"/>
              </a:buClr>
              <a:buChar char="•"/>
              <a:tabLst>
                <a:tab pos="425450" algn="l"/>
                <a:tab pos="426084" algn="l"/>
              </a:tabLst>
            </a:pP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Further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and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business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education,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incl. </a:t>
            </a:r>
            <a:r>
              <a:rPr sz="2400" dirty="0">
                <a:solidFill>
                  <a:srgbClr val="18161C"/>
                </a:solidFill>
                <a:latin typeface="Book Antiqua"/>
                <a:cs typeface="Book Antiqua"/>
              </a:rPr>
              <a:t>MBA</a:t>
            </a:r>
            <a:r>
              <a:rPr sz="2400" spc="-15" dirty="0">
                <a:solidFill>
                  <a:srgbClr val="18161C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18161C"/>
                </a:solidFill>
                <a:latin typeface="Book Antiqua"/>
                <a:cs typeface="Book Antiqua"/>
              </a:rPr>
              <a:t>programs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67648" y="1415126"/>
            <a:ext cx="2147570" cy="2282190"/>
          </a:xfrm>
          <a:custGeom>
            <a:avLst/>
            <a:gdLst/>
            <a:ahLst/>
            <a:cxnLst/>
            <a:rect l="l" t="t" r="r" b="b"/>
            <a:pathLst>
              <a:path w="2147569" h="2282190">
                <a:moveTo>
                  <a:pt x="1160729" y="0"/>
                </a:moveTo>
                <a:lnTo>
                  <a:pt x="0" y="2282075"/>
                </a:lnTo>
                <a:lnTo>
                  <a:pt x="2147087" y="874509"/>
                </a:lnTo>
                <a:lnTo>
                  <a:pt x="1160729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196314"/>
            <a:ext cx="1434465" cy="2868930"/>
          </a:xfrm>
          <a:custGeom>
            <a:avLst/>
            <a:gdLst/>
            <a:ahLst/>
            <a:cxnLst/>
            <a:rect l="l" t="t" r="r" b="b"/>
            <a:pathLst>
              <a:path w="1434465" h="2868929">
                <a:moveTo>
                  <a:pt x="5" y="0"/>
                </a:moveTo>
                <a:lnTo>
                  <a:pt x="0" y="2868790"/>
                </a:lnTo>
                <a:lnTo>
                  <a:pt x="48315" y="2867992"/>
                </a:lnTo>
                <a:lnTo>
                  <a:pt x="96225" y="2865614"/>
                </a:lnTo>
                <a:lnTo>
                  <a:pt x="143711" y="2861681"/>
                </a:lnTo>
                <a:lnTo>
                  <a:pt x="190746" y="2856219"/>
                </a:lnTo>
                <a:lnTo>
                  <a:pt x="237306" y="2849252"/>
                </a:lnTo>
                <a:lnTo>
                  <a:pt x="283366" y="2840806"/>
                </a:lnTo>
                <a:lnTo>
                  <a:pt x="328900" y="2830906"/>
                </a:lnTo>
                <a:lnTo>
                  <a:pt x="373883" y="2819577"/>
                </a:lnTo>
                <a:lnTo>
                  <a:pt x="418291" y="2806844"/>
                </a:lnTo>
                <a:lnTo>
                  <a:pt x="462098" y="2792732"/>
                </a:lnTo>
                <a:lnTo>
                  <a:pt x="505279" y="2777266"/>
                </a:lnTo>
                <a:lnTo>
                  <a:pt x="547810" y="2760471"/>
                </a:lnTo>
                <a:lnTo>
                  <a:pt x="589664" y="2742373"/>
                </a:lnTo>
                <a:lnTo>
                  <a:pt x="630817" y="2722996"/>
                </a:lnTo>
                <a:lnTo>
                  <a:pt x="671243" y="2702366"/>
                </a:lnTo>
                <a:lnTo>
                  <a:pt x="710918" y="2680508"/>
                </a:lnTo>
                <a:lnTo>
                  <a:pt x="749817" y="2657446"/>
                </a:lnTo>
                <a:lnTo>
                  <a:pt x="787914" y="2633206"/>
                </a:lnTo>
                <a:lnTo>
                  <a:pt x="825185" y="2607814"/>
                </a:lnTo>
                <a:lnTo>
                  <a:pt x="861604" y="2581293"/>
                </a:lnTo>
                <a:lnTo>
                  <a:pt x="897146" y="2553670"/>
                </a:lnTo>
                <a:lnTo>
                  <a:pt x="931785" y="2524969"/>
                </a:lnTo>
                <a:lnTo>
                  <a:pt x="965498" y="2495215"/>
                </a:lnTo>
                <a:lnTo>
                  <a:pt x="998259" y="2464434"/>
                </a:lnTo>
                <a:lnTo>
                  <a:pt x="1030042" y="2432650"/>
                </a:lnTo>
                <a:lnTo>
                  <a:pt x="1060823" y="2399890"/>
                </a:lnTo>
                <a:lnTo>
                  <a:pt x="1090576" y="2366177"/>
                </a:lnTo>
                <a:lnTo>
                  <a:pt x="1119277" y="2331537"/>
                </a:lnTo>
                <a:lnTo>
                  <a:pt x="1146900" y="2295995"/>
                </a:lnTo>
                <a:lnTo>
                  <a:pt x="1173421" y="2259576"/>
                </a:lnTo>
                <a:lnTo>
                  <a:pt x="1198813" y="2222305"/>
                </a:lnTo>
                <a:lnTo>
                  <a:pt x="1223053" y="2184208"/>
                </a:lnTo>
                <a:lnTo>
                  <a:pt x="1246114" y="2145309"/>
                </a:lnTo>
                <a:lnTo>
                  <a:pt x="1267972" y="2105634"/>
                </a:lnTo>
                <a:lnTo>
                  <a:pt x="1288602" y="2065207"/>
                </a:lnTo>
                <a:lnTo>
                  <a:pt x="1307979" y="2024055"/>
                </a:lnTo>
                <a:lnTo>
                  <a:pt x="1326077" y="1982201"/>
                </a:lnTo>
                <a:lnTo>
                  <a:pt x="1342871" y="1939671"/>
                </a:lnTo>
                <a:lnTo>
                  <a:pt x="1358337" y="1896490"/>
                </a:lnTo>
                <a:lnTo>
                  <a:pt x="1372449" y="1852683"/>
                </a:lnTo>
                <a:lnTo>
                  <a:pt x="1385182" y="1808275"/>
                </a:lnTo>
                <a:lnTo>
                  <a:pt x="1396511" y="1763292"/>
                </a:lnTo>
                <a:lnTo>
                  <a:pt x="1406411" y="1717759"/>
                </a:lnTo>
                <a:lnTo>
                  <a:pt x="1414856" y="1671699"/>
                </a:lnTo>
                <a:lnTo>
                  <a:pt x="1421823" y="1625140"/>
                </a:lnTo>
                <a:lnTo>
                  <a:pt x="1427285" y="1578105"/>
                </a:lnTo>
                <a:lnTo>
                  <a:pt x="1431217" y="1530621"/>
                </a:lnTo>
                <a:lnTo>
                  <a:pt x="1433595" y="1482711"/>
                </a:lnTo>
                <a:lnTo>
                  <a:pt x="1434393" y="1434401"/>
                </a:lnTo>
                <a:lnTo>
                  <a:pt x="1433595" y="1386091"/>
                </a:lnTo>
                <a:lnTo>
                  <a:pt x="1431217" y="1338180"/>
                </a:lnTo>
                <a:lnTo>
                  <a:pt x="1427285" y="1290695"/>
                </a:lnTo>
                <a:lnTo>
                  <a:pt x="1421823" y="1243659"/>
                </a:lnTo>
                <a:lnTo>
                  <a:pt x="1414856" y="1197099"/>
                </a:lnTo>
                <a:lnTo>
                  <a:pt x="1406411" y="1151039"/>
                </a:lnTo>
                <a:lnTo>
                  <a:pt x="1396511" y="1105505"/>
                </a:lnTo>
                <a:lnTo>
                  <a:pt x="1385182" y="1060521"/>
                </a:lnTo>
                <a:lnTo>
                  <a:pt x="1372449" y="1016113"/>
                </a:lnTo>
                <a:lnTo>
                  <a:pt x="1358337" y="972306"/>
                </a:lnTo>
                <a:lnTo>
                  <a:pt x="1342871" y="929125"/>
                </a:lnTo>
                <a:lnTo>
                  <a:pt x="1326077" y="886594"/>
                </a:lnTo>
                <a:lnTo>
                  <a:pt x="1307979" y="844740"/>
                </a:lnTo>
                <a:lnTo>
                  <a:pt x="1288602" y="803586"/>
                </a:lnTo>
                <a:lnTo>
                  <a:pt x="1267972" y="763159"/>
                </a:lnTo>
                <a:lnTo>
                  <a:pt x="1246114" y="723484"/>
                </a:lnTo>
                <a:lnTo>
                  <a:pt x="1223053" y="684585"/>
                </a:lnTo>
                <a:lnTo>
                  <a:pt x="1198813" y="646487"/>
                </a:lnTo>
                <a:lnTo>
                  <a:pt x="1173421" y="609216"/>
                </a:lnTo>
                <a:lnTo>
                  <a:pt x="1146900" y="572797"/>
                </a:lnTo>
                <a:lnTo>
                  <a:pt x="1119277" y="537255"/>
                </a:lnTo>
                <a:lnTo>
                  <a:pt x="1090576" y="502615"/>
                </a:lnTo>
                <a:lnTo>
                  <a:pt x="1060823" y="468902"/>
                </a:lnTo>
                <a:lnTo>
                  <a:pt x="1030042" y="436141"/>
                </a:lnTo>
                <a:lnTo>
                  <a:pt x="998259" y="404357"/>
                </a:lnTo>
                <a:lnTo>
                  <a:pt x="965498" y="373576"/>
                </a:lnTo>
                <a:lnTo>
                  <a:pt x="931785" y="343822"/>
                </a:lnTo>
                <a:lnTo>
                  <a:pt x="897146" y="315121"/>
                </a:lnTo>
                <a:lnTo>
                  <a:pt x="861604" y="287497"/>
                </a:lnTo>
                <a:lnTo>
                  <a:pt x="825185" y="260976"/>
                </a:lnTo>
                <a:lnTo>
                  <a:pt x="787914" y="235584"/>
                </a:lnTo>
                <a:lnTo>
                  <a:pt x="749817" y="211344"/>
                </a:lnTo>
                <a:lnTo>
                  <a:pt x="710918" y="188282"/>
                </a:lnTo>
                <a:lnTo>
                  <a:pt x="671243" y="166423"/>
                </a:lnTo>
                <a:lnTo>
                  <a:pt x="630817" y="145793"/>
                </a:lnTo>
                <a:lnTo>
                  <a:pt x="589664" y="126416"/>
                </a:lnTo>
                <a:lnTo>
                  <a:pt x="547810" y="108318"/>
                </a:lnTo>
                <a:lnTo>
                  <a:pt x="505279" y="91524"/>
                </a:lnTo>
                <a:lnTo>
                  <a:pt x="462098" y="76058"/>
                </a:lnTo>
                <a:lnTo>
                  <a:pt x="418291" y="61945"/>
                </a:lnTo>
                <a:lnTo>
                  <a:pt x="373883" y="49212"/>
                </a:lnTo>
                <a:lnTo>
                  <a:pt x="328900" y="37883"/>
                </a:lnTo>
                <a:lnTo>
                  <a:pt x="283366" y="27983"/>
                </a:lnTo>
                <a:lnTo>
                  <a:pt x="237306" y="19537"/>
                </a:lnTo>
                <a:lnTo>
                  <a:pt x="190746" y="12570"/>
                </a:lnTo>
                <a:lnTo>
                  <a:pt x="143711" y="7108"/>
                </a:lnTo>
                <a:lnTo>
                  <a:pt x="96225" y="3176"/>
                </a:lnTo>
                <a:lnTo>
                  <a:pt x="48315" y="798"/>
                </a:lnTo>
                <a:lnTo>
                  <a:pt x="5" y="0"/>
                </a:lnTo>
                <a:close/>
              </a:path>
            </a:pathLst>
          </a:custGeom>
          <a:solidFill>
            <a:srgbClr val="006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55801" y="5103660"/>
            <a:ext cx="830580" cy="830580"/>
          </a:xfrm>
          <a:custGeom>
            <a:avLst/>
            <a:gdLst/>
            <a:ahLst/>
            <a:cxnLst/>
            <a:rect l="l" t="t" r="r" b="b"/>
            <a:pathLst>
              <a:path w="830580" h="830579">
                <a:moveTo>
                  <a:pt x="830237" y="830237"/>
                </a:moveTo>
                <a:lnTo>
                  <a:pt x="0" y="830237"/>
                </a:lnTo>
                <a:lnTo>
                  <a:pt x="0" y="0"/>
                </a:lnTo>
                <a:lnTo>
                  <a:pt x="830237" y="0"/>
                </a:lnTo>
                <a:lnTo>
                  <a:pt x="830237" y="830237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4425" y="0"/>
            <a:ext cx="7631575" cy="9144000"/>
          </a:xfrm>
          <a:custGeom>
            <a:avLst/>
            <a:gdLst/>
            <a:ahLst/>
            <a:cxnLst/>
            <a:rect l="l" t="t" r="r" b="b"/>
            <a:pathLst>
              <a:path w="7632065" h="9144000">
                <a:moveTo>
                  <a:pt x="7631569" y="0"/>
                </a:moveTo>
                <a:lnTo>
                  <a:pt x="3422954" y="0"/>
                </a:lnTo>
                <a:lnTo>
                  <a:pt x="0" y="9144000"/>
                </a:lnTo>
                <a:lnTo>
                  <a:pt x="7631569" y="9144000"/>
                </a:lnTo>
                <a:lnTo>
                  <a:pt x="7631569" y="0"/>
                </a:lnTo>
                <a:close/>
              </a:path>
            </a:pathLst>
          </a:custGeom>
          <a:solidFill>
            <a:srgbClr val="2C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4524" y="1676400"/>
            <a:ext cx="9815830" cy="6359245"/>
          </a:xfrm>
          <a:custGeom>
            <a:avLst/>
            <a:gdLst/>
            <a:ahLst/>
            <a:cxnLst/>
            <a:rect l="l" t="t" r="r" b="b"/>
            <a:pathLst>
              <a:path w="9815830" h="6120765">
                <a:moveTo>
                  <a:pt x="9815652" y="6120333"/>
                </a:moveTo>
                <a:lnTo>
                  <a:pt x="0" y="6120333"/>
                </a:lnTo>
                <a:lnTo>
                  <a:pt x="0" y="0"/>
                </a:lnTo>
                <a:lnTo>
                  <a:pt x="9815652" y="0"/>
                </a:lnTo>
                <a:lnTo>
                  <a:pt x="9815652" y="6120333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2167" y="670904"/>
            <a:ext cx="6780033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solidFill>
                  <a:schemeClr val="tx1"/>
                </a:solidFill>
              </a:rPr>
              <a:t>WIDE RANGE OF </a:t>
            </a:r>
            <a:r>
              <a:rPr lang="en-US" spc="-5" dirty="0" smtClean="0">
                <a:solidFill>
                  <a:schemeClr val="tx1"/>
                </a:solidFill>
              </a:rPr>
              <a:t>SCHOOLS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24625" y="2450943"/>
            <a:ext cx="3535045" cy="2659380"/>
          </a:xfrm>
          <a:custGeom>
            <a:avLst/>
            <a:gdLst/>
            <a:ahLst/>
            <a:cxnLst/>
            <a:rect l="l" t="t" r="r" b="b"/>
            <a:pathLst>
              <a:path w="3535044" h="2659379">
                <a:moveTo>
                  <a:pt x="2539619" y="0"/>
                </a:moveTo>
                <a:lnTo>
                  <a:pt x="0" y="2659354"/>
                </a:lnTo>
                <a:lnTo>
                  <a:pt x="3534956" y="1610487"/>
                </a:lnTo>
                <a:lnTo>
                  <a:pt x="2539619" y="0"/>
                </a:lnTo>
                <a:close/>
              </a:path>
            </a:pathLst>
          </a:custGeom>
          <a:solidFill>
            <a:srgbClr val="DE1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2032000" y="2123986"/>
            <a:ext cx="9815830" cy="5464071"/>
          </a:xfrm>
          <a:custGeom>
            <a:avLst/>
            <a:gdLst/>
            <a:ahLst/>
            <a:cxnLst/>
            <a:rect l="l" t="t" r="r" b="b"/>
            <a:pathLst>
              <a:path w="9815830" h="6120765">
                <a:moveTo>
                  <a:pt x="9815652" y="6120333"/>
                </a:moveTo>
                <a:lnTo>
                  <a:pt x="0" y="6120333"/>
                </a:lnTo>
                <a:lnTo>
                  <a:pt x="0" y="0"/>
                </a:lnTo>
                <a:lnTo>
                  <a:pt x="9815652" y="0"/>
                </a:lnTo>
                <a:lnTo>
                  <a:pt x="9815652" y="6120333"/>
                </a:lnTo>
                <a:close/>
              </a:path>
            </a:pathLst>
          </a:custGeom>
          <a:solidFill>
            <a:srgbClr val="E9E2D2"/>
          </a:solidFill>
        </p:spPr>
        <p:txBody>
          <a:bodyPr wrap="square" lIns="0" tIns="0" rIns="0" bIns="0" rtlCol="0"/>
          <a:lstStyle/>
          <a:p>
            <a:pPr lvl="0">
              <a:lnSpc>
                <a:spcPct val="140000"/>
              </a:lnSpc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</a:rPr>
              <a:t>Higher School of Management</a:t>
            </a:r>
            <a:endParaRPr lang="ru-RU" sz="2900" spc="-5" dirty="0">
              <a:solidFill>
                <a:srgbClr val="18161C"/>
              </a:solidFill>
              <a:latin typeface="Book Antiqua"/>
            </a:endParaRPr>
          </a:p>
          <a:p>
            <a:pPr lvl="0">
              <a:lnSpc>
                <a:spcPct val="140000"/>
              </a:lnSpc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</a:rPr>
              <a:t>School of IT and Big Data Analysis </a:t>
            </a:r>
          </a:p>
          <a:p>
            <a:pPr lvl="0">
              <a:lnSpc>
                <a:spcPct val="140000"/>
              </a:lnSpc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</a:rPr>
              <a:t>School of International Economic Relations </a:t>
            </a:r>
          </a:p>
          <a:p>
            <a:pPr lvl="0">
              <a:lnSpc>
                <a:spcPct val="140000"/>
              </a:lnSpc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</a:rPr>
              <a:t>School of Tax, Audit and Business Analysis </a:t>
            </a:r>
          </a:p>
          <a:p>
            <a:pPr lvl="0">
              <a:lnSpc>
                <a:spcPct val="140000"/>
              </a:lnSpc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</a:rPr>
              <a:t>School of Social Sciences and Public Communication</a:t>
            </a:r>
            <a:endParaRPr lang="ru-RU" sz="2900" spc="-5" dirty="0">
              <a:solidFill>
                <a:srgbClr val="18161C"/>
              </a:solidFill>
              <a:latin typeface="Book Antiqua"/>
            </a:endParaRPr>
          </a:p>
          <a:p>
            <a:pPr lvl="0">
              <a:lnSpc>
                <a:spcPct val="140000"/>
              </a:lnSpc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</a:rPr>
              <a:t>School of Economics and Business </a:t>
            </a:r>
          </a:p>
          <a:p>
            <a:pPr lvl="0">
              <a:lnSpc>
                <a:spcPct val="140000"/>
              </a:lnSpc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</a:rPr>
              <a:t>School of Finance</a:t>
            </a:r>
            <a:endParaRPr lang="ru-RU" sz="2900" spc="-5" dirty="0">
              <a:solidFill>
                <a:srgbClr val="18161C"/>
              </a:solidFill>
              <a:latin typeface="Book Antiqua"/>
            </a:endParaRPr>
          </a:p>
          <a:p>
            <a:pPr lvl="0">
              <a:lnSpc>
                <a:spcPct val="140000"/>
              </a:lnSpc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</a:rPr>
              <a:t>School of Law</a:t>
            </a:r>
          </a:p>
          <a:p>
            <a:pPr lvl="0">
              <a:lnSpc>
                <a:spcPct val="140000"/>
              </a:lnSpc>
            </a:pPr>
            <a:r>
              <a:rPr lang="en-US" sz="2900" spc="-5" dirty="0" smtClean="0">
                <a:solidFill>
                  <a:srgbClr val="18161C"/>
                </a:solidFill>
                <a:latin typeface="Book Antiqua"/>
              </a:rPr>
              <a:t>Pre-University Training Faculty</a:t>
            </a:r>
            <a:endParaRPr lang="ru-RU" sz="2900" spc="-5" dirty="0">
              <a:solidFill>
                <a:srgbClr val="18161C"/>
              </a:solidFill>
              <a:latin typeface="Book Antiqua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1A3CD87-D03B-4504-9D2C-EEA4694DAF4F}"/>
              </a:ext>
            </a:extLst>
          </p:cNvPr>
          <p:cNvGrpSpPr/>
          <p:nvPr/>
        </p:nvGrpSpPr>
        <p:grpSpPr>
          <a:xfrm>
            <a:off x="1438968" y="2943119"/>
            <a:ext cx="308640" cy="301618"/>
            <a:chOff x="7471364" y="4933620"/>
            <a:chExt cx="380365" cy="389255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4ADB06E1-3850-4DC3-B23C-28ECBAD1278F}"/>
                </a:ext>
              </a:extLst>
            </p:cNvPr>
            <p:cNvSpPr/>
            <p:nvPr/>
          </p:nvSpPr>
          <p:spPr>
            <a:xfrm>
              <a:off x="7544589" y="5007136"/>
              <a:ext cx="242071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D3C1324D-CDAF-4380-A674-377325E83F23}"/>
                </a:ext>
              </a:extLst>
            </p:cNvPr>
            <p:cNvSpPr/>
            <p:nvPr/>
          </p:nvSpPr>
          <p:spPr>
            <a:xfrm>
              <a:off x="7471364" y="4933620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5" h="389254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5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5" h="389254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1A3CD87-D03B-4504-9D2C-EEA4694DAF4F}"/>
              </a:ext>
            </a:extLst>
          </p:cNvPr>
          <p:cNvGrpSpPr/>
          <p:nvPr/>
        </p:nvGrpSpPr>
        <p:grpSpPr>
          <a:xfrm>
            <a:off x="1438968" y="3561384"/>
            <a:ext cx="308640" cy="301618"/>
            <a:chOff x="7471364" y="4933620"/>
            <a:chExt cx="380365" cy="389255"/>
          </a:xfrm>
        </p:grpSpPr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4ADB06E1-3850-4DC3-B23C-28ECBAD1278F}"/>
                </a:ext>
              </a:extLst>
            </p:cNvPr>
            <p:cNvSpPr/>
            <p:nvPr/>
          </p:nvSpPr>
          <p:spPr>
            <a:xfrm>
              <a:off x="7544589" y="5007136"/>
              <a:ext cx="242071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D3C1324D-CDAF-4380-A674-377325E83F23}"/>
                </a:ext>
              </a:extLst>
            </p:cNvPr>
            <p:cNvSpPr/>
            <p:nvPr/>
          </p:nvSpPr>
          <p:spPr>
            <a:xfrm>
              <a:off x="7471364" y="4933620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5" h="389254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5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5" h="389254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A3CD87-D03B-4504-9D2C-EEA4694DAF4F}"/>
              </a:ext>
            </a:extLst>
          </p:cNvPr>
          <p:cNvGrpSpPr/>
          <p:nvPr/>
        </p:nvGrpSpPr>
        <p:grpSpPr>
          <a:xfrm>
            <a:off x="1438968" y="2300134"/>
            <a:ext cx="308640" cy="301618"/>
            <a:chOff x="7471364" y="4933620"/>
            <a:chExt cx="380365" cy="389255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4ADB06E1-3850-4DC3-B23C-28ECBAD1278F}"/>
                </a:ext>
              </a:extLst>
            </p:cNvPr>
            <p:cNvSpPr/>
            <p:nvPr/>
          </p:nvSpPr>
          <p:spPr>
            <a:xfrm>
              <a:off x="7544589" y="5007136"/>
              <a:ext cx="242071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D3C1324D-CDAF-4380-A674-377325E83F23}"/>
                </a:ext>
              </a:extLst>
            </p:cNvPr>
            <p:cNvSpPr/>
            <p:nvPr/>
          </p:nvSpPr>
          <p:spPr>
            <a:xfrm>
              <a:off x="7471364" y="4933620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5" h="389254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5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5" h="389254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1A3CD87-D03B-4504-9D2C-EEA4694DAF4F}"/>
              </a:ext>
            </a:extLst>
          </p:cNvPr>
          <p:cNvGrpSpPr/>
          <p:nvPr/>
        </p:nvGrpSpPr>
        <p:grpSpPr>
          <a:xfrm>
            <a:off x="1420782" y="4169800"/>
            <a:ext cx="308640" cy="301618"/>
            <a:chOff x="7471364" y="4933620"/>
            <a:chExt cx="380365" cy="389255"/>
          </a:xfrm>
        </p:grpSpPr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4ADB06E1-3850-4DC3-B23C-28ECBAD1278F}"/>
                </a:ext>
              </a:extLst>
            </p:cNvPr>
            <p:cNvSpPr/>
            <p:nvPr/>
          </p:nvSpPr>
          <p:spPr>
            <a:xfrm>
              <a:off x="7544589" y="5007136"/>
              <a:ext cx="242071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D3C1324D-CDAF-4380-A674-377325E83F23}"/>
                </a:ext>
              </a:extLst>
            </p:cNvPr>
            <p:cNvSpPr/>
            <p:nvPr/>
          </p:nvSpPr>
          <p:spPr>
            <a:xfrm>
              <a:off x="7471364" y="4933620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5" h="389254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5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5" h="389254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1A3CD87-D03B-4504-9D2C-EEA4694DAF4F}"/>
              </a:ext>
            </a:extLst>
          </p:cNvPr>
          <p:cNvGrpSpPr/>
          <p:nvPr/>
        </p:nvGrpSpPr>
        <p:grpSpPr>
          <a:xfrm>
            <a:off x="1426844" y="4808705"/>
            <a:ext cx="308640" cy="301618"/>
            <a:chOff x="7471364" y="4933620"/>
            <a:chExt cx="380365" cy="389255"/>
          </a:xfrm>
        </p:grpSpPr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4ADB06E1-3850-4DC3-B23C-28ECBAD1278F}"/>
                </a:ext>
              </a:extLst>
            </p:cNvPr>
            <p:cNvSpPr/>
            <p:nvPr/>
          </p:nvSpPr>
          <p:spPr>
            <a:xfrm>
              <a:off x="7544589" y="5007136"/>
              <a:ext cx="242071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D3C1324D-CDAF-4380-A674-377325E83F23}"/>
                </a:ext>
              </a:extLst>
            </p:cNvPr>
            <p:cNvSpPr/>
            <p:nvPr/>
          </p:nvSpPr>
          <p:spPr>
            <a:xfrm>
              <a:off x="7471364" y="4933620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5" h="389254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5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5" h="389254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1A3CD87-D03B-4504-9D2C-EEA4694DAF4F}"/>
              </a:ext>
            </a:extLst>
          </p:cNvPr>
          <p:cNvGrpSpPr/>
          <p:nvPr/>
        </p:nvGrpSpPr>
        <p:grpSpPr>
          <a:xfrm>
            <a:off x="1426844" y="5399901"/>
            <a:ext cx="308640" cy="301618"/>
            <a:chOff x="7471364" y="4933620"/>
            <a:chExt cx="380365" cy="389255"/>
          </a:xfrm>
        </p:grpSpPr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4ADB06E1-3850-4DC3-B23C-28ECBAD1278F}"/>
                </a:ext>
              </a:extLst>
            </p:cNvPr>
            <p:cNvSpPr/>
            <p:nvPr/>
          </p:nvSpPr>
          <p:spPr>
            <a:xfrm>
              <a:off x="7544589" y="5007136"/>
              <a:ext cx="242071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D3C1324D-CDAF-4380-A674-377325E83F23}"/>
                </a:ext>
              </a:extLst>
            </p:cNvPr>
            <p:cNvSpPr/>
            <p:nvPr/>
          </p:nvSpPr>
          <p:spPr>
            <a:xfrm>
              <a:off x="7471364" y="4933620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5" h="389254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5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5" h="389254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1A3CD87-D03B-4504-9D2C-EEA4694DAF4F}"/>
              </a:ext>
            </a:extLst>
          </p:cNvPr>
          <p:cNvGrpSpPr/>
          <p:nvPr/>
        </p:nvGrpSpPr>
        <p:grpSpPr>
          <a:xfrm>
            <a:off x="1438968" y="6046846"/>
            <a:ext cx="308640" cy="301618"/>
            <a:chOff x="7471364" y="4933620"/>
            <a:chExt cx="380365" cy="389255"/>
          </a:xfrm>
        </p:grpSpPr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4ADB06E1-3850-4DC3-B23C-28ECBAD1278F}"/>
                </a:ext>
              </a:extLst>
            </p:cNvPr>
            <p:cNvSpPr/>
            <p:nvPr/>
          </p:nvSpPr>
          <p:spPr>
            <a:xfrm>
              <a:off x="7544589" y="5007136"/>
              <a:ext cx="242071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D3C1324D-CDAF-4380-A674-377325E83F23}"/>
                </a:ext>
              </a:extLst>
            </p:cNvPr>
            <p:cNvSpPr/>
            <p:nvPr/>
          </p:nvSpPr>
          <p:spPr>
            <a:xfrm>
              <a:off x="7471364" y="4933620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5" h="389254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5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5" h="389254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1A3CD87-D03B-4504-9D2C-EEA4694DAF4F}"/>
              </a:ext>
            </a:extLst>
          </p:cNvPr>
          <p:cNvGrpSpPr/>
          <p:nvPr/>
        </p:nvGrpSpPr>
        <p:grpSpPr>
          <a:xfrm>
            <a:off x="1439477" y="3559518"/>
            <a:ext cx="308640" cy="301618"/>
            <a:chOff x="7471364" y="4933620"/>
            <a:chExt cx="380365" cy="389255"/>
          </a:xfrm>
        </p:grpSpPr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4ADB06E1-3850-4DC3-B23C-28ECBAD1278F}"/>
                </a:ext>
              </a:extLst>
            </p:cNvPr>
            <p:cNvSpPr/>
            <p:nvPr/>
          </p:nvSpPr>
          <p:spPr>
            <a:xfrm>
              <a:off x="7544589" y="5007136"/>
              <a:ext cx="242071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D3C1324D-CDAF-4380-A674-377325E83F23}"/>
                </a:ext>
              </a:extLst>
            </p:cNvPr>
            <p:cNvSpPr/>
            <p:nvPr/>
          </p:nvSpPr>
          <p:spPr>
            <a:xfrm>
              <a:off x="7471364" y="4933620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5" h="389254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5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5" h="389254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1A3CD87-D03B-4504-9D2C-EEA4694DAF4F}"/>
              </a:ext>
            </a:extLst>
          </p:cNvPr>
          <p:cNvGrpSpPr/>
          <p:nvPr/>
        </p:nvGrpSpPr>
        <p:grpSpPr>
          <a:xfrm>
            <a:off x="1438968" y="6643112"/>
            <a:ext cx="308640" cy="301618"/>
            <a:chOff x="7471364" y="4933620"/>
            <a:chExt cx="380365" cy="389255"/>
          </a:xfrm>
        </p:grpSpPr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4ADB06E1-3850-4DC3-B23C-28ECBAD1278F}"/>
                </a:ext>
              </a:extLst>
            </p:cNvPr>
            <p:cNvSpPr/>
            <p:nvPr/>
          </p:nvSpPr>
          <p:spPr>
            <a:xfrm>
              <a:off x="7544589" y="5007136"/>
              <a:ext cx="242071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D3C1324D-CDAF-4380-A674-377325E83F23}"/>
                </a:ext>
              </a:extLst>
            </p:cNvPr>
            <p:cNvSpPr/>
            <p:nvPr/>
          </p:nvSpPr>
          <p:spPr>
            <a:xfrm>
              <a:off x="7471364" y="4933620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5" h="389254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5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5" h="389254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1A3CD87-D03B-4504-9D2C-EEA4694DAF4F}"/>
              </a:ext>
            </a:extLst>
          </p:cNvPr>
          <p:cNvGrpSpPr/>
          <p:nvPr/>
        </p:nvGrpSpPr>
        <p:grpSpPr>
          <a:xfrm>
            <a:off x="1438968" y="7236547"/>
            <a:ext cx="308640" cy="301618"/>
            <a:chOff x="7471364" y="4933620"/>
            <a:chExt cx="380365" cy="389255"/>
          </a:xfrm>
        </p:grpSpPr>
        <p:sp>
          <p:nvSpPr>
            <p:cNvPr id="36" name="object 7">
              <a:extLst>
                <a:ext uri="{FF2B5EF4-FFF2-40B4-BE49-F238E27FC236}">
                  <a16:creationId xmlns:a16="http://schemas.microsoft.com/office/drawing/2014/main" id="{4ADB06E1-3850-4DC3-B23C-28ECBAD1278F}"/>
                </a:ext>
              </a:extLst>
            </p:cNvPr>
            <p:cNvSpPr/>
            <p:nvPr/>
          </p:nvSpPr>
          <p:spPr>
            <a:xfrm>
              <a:off x="7544589" y="5007136"/>
              <a:ext cx="242071" cy="241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D3C1324D-CDAF-4380-A674-377325E83F23}"/>
                </a:ext>
              </a:extLst>
            </p:cNvPr>
            <p:cNvSpPr/>
            <p:nvPr/>
          </p:nvSpPr>
          <p:spPr>
            <a:xfrm>
              <a:off x="7471364" y="4933620"/>
              <a:ext cx="380365" cy="389255"/>
            </a:xfrm>
            <a:custGeom>
              <a:avLst/>
              <a:gdLst/>
              <a:ahLst/>
              <a:cxnLst/>
              <a:rect l="l" t="t" r="r" b="b"/>
              <a:pathLst>
                <a:path w="380365" h="389254">
                  <a:moveTo>
                    <a:pt x="177627" y="0"/>
                  </a:moveTo>
                  <a:lnTo>
                    <a:pt x="104617" y="21240"/>
                  </a:lnTo>
                  <a:lnTo>
                    <a:pt x="72332" y="42189"/>
                  </a:lnTo>
                  <a:lnTo>
                    <a:pt x="23726" y="99913"/>
                  </a:lnTo>
                  <a:lnTo>
                    <a:pt x="8579" y="135299"/>
                  </a:lnTo>
                  <a:lnTo>
                    <a:pt x="0" y="179377"/>
                  </a:lnTo>
                  <a:lnTo>
                    <a:pt x="1595" y="222876"/>
                  </a:lnTo>
                  <a:lnTo>
                    <a:pt x="12597" y="264316"/>
                  </a:lnTo>
                  <a:lnTo>
                    <a:pt x="32241" y="302217"/>
                  </a:lnTo>
                  <a:lnTo>
                    <a:pt x="59760" y="335099"/>
                  </a:lnTo>
                  <a:lnTo>
                    <a:pt x="94385" y="361483"/>
                  </a:lnTo>
                  <a:lnTo>
                    <a:pt x="135351" y="379888"/>
                  </a:lnTo>
                  <a:lnTo>
                    <a:pt x="179485" y="388475"/>
                  </a:lnTo>
                  <a:lnTo>
                    <a:pt x="194139" y="389032"/>
                  </a:lnTo>
                  <a:lnTo>
                    <a:pt x="242674" y="382851"/>
                  </a:lnTo>
                  <a:lnTo>
                    <a:pt x="287678" y="365052"/>
                  </a:lnTo>
                  <a:lnTo>
                    <a:pt x="324945" y="338228"/>
                  </a:lnTo>
                  <a:lnTo>
                    <a:pt x="196288" y="338228"/>
                  </a:lnTo>
                  <a:lnTo>
                    <a:pt x="150718" y="331476"/>
                  </a:lnTo>
                  <a:lnTo>
                    <a:pt x="109600" y="310709"/>
                  </a:lnTo>
                  <a:lnTo>
                    <a:pt x="78114" y="279241"/>
                  </a:lnTo>
                  <a:lnTo>
                    <a:pt x="57815" y="240073"/>
                  </a:lnTo>
                  <a:lnTo>
                    <a:pt x="50256" y="196206"/>
                  </a:lnTo>
                  <a:lnTo>
                    <a:pt x="56992" y="150641"/>
                  </a:lnTo>
                  <a:lnTo>
                    <a:pt x="84055" y="101384"/>
                  </a:lnTo>
                  <a:lnTo>
                    <a:pt x="127997" y="66338"/>
                  </a:lnTo>
                  <a:lnTo>
                    <a:pt x="181972" y="50647"/>
                  </a:lnTo>
                  <a:lnTo>
                    <a:pt x="239811" y="50647"/>
                  </a:lnTo>
                  <a:lnTo>
                    <a:pt x="253181" y="8515"/>
                  </a:lnTo>
                  <a:lnTo>
                    <a:pt x="215539" y="502"/>
                  </a:lnTo>
                  <a:lnTo>
                    <a:pt x="177627" y="0"/>
                  </a:lnTo>
                  <a:close/>
                </a:path>
                <a:path w="380365" h="389254">
                  <a:moveTo>
                    <a:pt x="331528" y="237763"/>
                  </a:moveTo>
                  <a:lnTo>
                    <a:pt x="310774" y="278882"/>
                  </a:lnTo>
                  <a:lnTo>
                    <a:pt x="279316" y="310372"/>
                  </a:lnTo>
                  <a:lnTo>
                    <a:pt x="240154" y="330674"/>
                  </a:lnTo>
                  <a:lnTo>
                    <a:pt x="196288" y="338228"/>
                  </a:lnTo>
                  <a:lnTo>
                    <a:pt x="324945" y="338228"/>
                  </a:lnTo>
                  <a:lnTo>
                    <a:pt x="326995" y="336752"/>
                  </a:lnTo>
                  <a:lnTo>
                    <a:pt x="358471" y="299068"/>
                  </a:lnTo>
                  <a:lnTo>
                    <a:pt x="379953" y="253117"/>
                  </a:lnTo>
                  <a:lnTo>
                    <a:pt x="331528" y="237763"/>
                  </a:lnTo>
                  <a:close/>
                </a:path>
                <a:path w="380365" h="389254">
                  <a:moveTo>
                    <a:pt x="239811" y="50647"/>
                  </a:moveTo>
                  <a:lnTo>
                    <a:pt x="181972" y="50647"/>
                  </a:lnTo>
                  <a:lnTo>
                    <a:pt x="209997" y="51018"/>
                  </a:lnTo>
                  <a:lnTo>
                    <a:pt x="237814" y="56940"/>
                  </a:lnTo>
                  <a:lnTo>
                    <a:pt x="239811" y="50647"/>
                  </a:lnTo>
                  <a:close/>
                </a:path>
              </a:pathLst>
            </a:custGeom>
            <a:solidFill>
              <a:srgbClr val="DE1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990</Words>
  <Application>Microsoft Office PowerPoint</Application>
  <PresentationFormat>Произвольный</PresentationFormat>
  <Paragraphs>161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Times New Roman</vt:lpstr>
      <vt:lpstr>Wingdings</vt:lpstr>
      <vt:lpstr>Office Theme</vt:lpstr>
      <vt:lpstr>WE VALUE THE PAST, WE BUILD THE FUTURE</vt:lpstr>
      <vt:lpstr>CENTENNIAL SUCCESS STORY</vt:lpstr>
      <vt:lpstr>FACTS AND FIGURES</vt:lpstr>
      <vt:lpstr>FINANCIAL UNIVERSITY IN RANKINGS</vt:lpstr>
      <vt:lpstr>FINANCIAL UNIVERSITY IN RANKINGS</vt:lpstr>
      <vt:lpstr>THE RECTOR</vt:lpstr>
      <vt:lpstr>NOTABLE ALUMNI</vt:lpstr>
      <vt:lpstr>LIFELONG LEARNING CONCEPT</vt:lpstr>
      <vt:lpstr>WIDE RANGE OF SCHOOLS</vt:lpstr>
      <vt:lpstr>FUNDAMENTAL AND APPLIED RESEARCH</vt:lpstr>
      <vt:lpstr>NOTABLE RESEARCH INSTITUTES AND CENTRES</vt:lpstr>
      <vt:lpstr>INTERNATIONALZING THE CURRICULUM</vt:lpstr>
      <vt:lpstr>INTERNATIONAL COOPERATION</vt:lpstr>
      <vt:lpstr>INTERNATIONAL STUDENTS</vt:lpstr>
      <vt:lpstr>PARTNER UNIVERSITIES MAP</vt:lpstr>
      <vt:lpstr>INTERNATIONAL PROJECTS: best practices</vt:lpstr>
      <vt:lpstr>STUDENT LIFE AND FINU INFRASTRUCTURE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presentation_FU_new2</dc:title>
  <dc:creator>Sony</dc:creator>
  <cp:lastModifiedBy>Середа Алексей Валерьевич</cp:lastModifiedBy>
  <cp:revision>45</cp:revision>
  <dcterms:created xsi:type="dcterms:W3CDTF">2018-11-22T18:29:26Z</dcterms:created>
  <dcterms:modified xsi:type="dcterms:W3CDTF">2021-02-25T11:21:51Z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2018-11-22T00:00:00Z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2018-11-22T00:00:00Z</vt:filetime>
  </property>
</Properties>
</file>