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93" r:id="rId3"/>
    <p:sldId id="320" r:id="rId4"/>
    <p:sldId id="298" r:id="rId5"/>
    <p:sldId id="299" r:id="rId6"/>
    <p:sldId id="309" r:id="rId7"/>
    <p:sldId id="311" r:id="rId8"/>
    <p:sldId id="310" r:id="rId9"/>
    <p:sldId id="312" r:id="rId10"/>
    <p:sldId id="329" r:id="rId11"/>
    <p:sldId id="338" r:id="rId12"/>
    <p:sldId id="339" r:id="rId13"/>
    <p:sldId id="316" r:id="rId14"/>
  </p:sldIdLst>
  <p:sldSz cx="12192000" cy="6858000"/>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a:srgbClr val="AB3A8D"/>
    <a:srgbClr val="E72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5" autoAdjust="0"/>
    <p:restoredTop sz="94713" autoAdjust="0"/>
  </p:normalViewPr>
  <p:slideViewPr>
    <p:cSldViewPr>
      <p:cViewPr varScale="1">
        <p:scale>
          <a:sx n="97" d="100"/>
          <a:sy n="97" d="100"/>
        </p:scale>
        <p:origin x="853" y="9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From%20HP\C\&#1055;&#1088;&#1077;&#1079;&#1077;&#1085;&#1090;&#1072;&#1094;&#1080;&#1080;%20&#1043;&#1059;&#1040;&#1055;\&#1053;&#1072;&#1091;&#1082;&#1072;%20&#1057;&#1090;&#1072;&#1090;&#1080;&#1089;&#1090;&#1080;&#1082;&#107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881714740133351E-2"/>
          <c:y val="6.0902633199676849E-2"/>
          <c:w val="0.94086022757170695"/>
          <c:h val="0.7379001402336226"/>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94D-42B0-82C2-92E32B569CE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94D-42B0-82C2-92E32B569CE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94D-42B0-82C2-92E32B569CE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494D-42B0-82C2-92E32B569CE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Лист1!$C$2:$C$5</c:f>
              <c:strCache>
                <c:ptCount val="4"/>
                <c:pt idx="0">
                  <c:v>Technical and applied </c:v>
                </c:pt>
                <c:pt idx="1">
                  <c:v>Social</c:v>
                </c:pt>
                <c:pt idx="2">
                  <c:v>Natural and exact</c:v>
                </c:pt>
                <c:pt idx="3">
                  <c:v>Cross-disciplinary</c:v>
                </c:pt>
              </c:strCache>
            </c:strRef>
          </c:cat>
          <c:val>
            <c:numRef>
              <c:f>Лист1!$B$2:$B$5</c:f>
              <c:numCache>
                <c:formatCode>General</c:formatCode>
                <c:ptCount val="4"/>
                <c:pt idx="0">
                  <c:v>189972.6</c:v>
                </c:pt>
                <c:pt idx="1">
                  <c:v>11099.1</c:v>
                </c:pt>
                <c:pt idx="2">
                  <c:v>6379.7</c:v>
                </c:pt>
                <c:pt idx="3">
                  <c:v>48470.9</c:v>
                </c:pt>
              </c:numCache>
            </c:numRef>
          </c:val>
          <c:extLst>
            <c:ext xmlns:c16="http://schemas.microsoft.com/office/drawing/2014/chart" uri="{C3380CC4-5D6E-409C-BE32-E72D297353CC}">
              <c16:uniqueId val="{00000008-494D-42B0-82C2-92E32B569CE1}"/>
            </c:ext>
          </c:extLst>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166023166023172E-2"/>
          <c:y val="0.16300361598926597"/>
          <c:w val="0.94337194337194341"/>
          <c:h val="0.68859935144664086"/>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B078-41D9-AA76-8C6DEB7A18D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B078-41D9-AA76-8C6DEB7A18D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B078-41D9-AA76-8C6DEB7A18D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B078-41D9-AA76-8C6DEB7A18D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B078-41D9-AA76-8C6DEB7A18D4}"/>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B078-41D9-AA76-8C6DEB7A18D4}"/>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B078-41D9-AA76-8C6DEB7A18D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Лист2!$B$2:$C$8</c:f>
              <c:strCache>
                <c:ptCount val="7"/>
                <c:pt idx="0">
                  <c:v>Information and telecommunication systems</c:v>
                </c:pt>
                <c:pt idx="1">
                  <c:v>Transport and space systems</c:v>
                </c:pt>
                <c:pt idx="2">
                  <c:v>Perspective types of special equipment</c:v>
                </c:pt>
                <c:pt idx="3">
                  <c:v>Safety and counteraction to terrorism </c:v>
                </c:pt>
                <c:pt idx="4">
                  <c:v>Industry of nanosystems</c:v>
                </c:pt>
                <c:pt idx="5">
                  <c:v>Sciences about life </c:v>
                </c:pt>
                <c:pt idx="6">
                  <c:v>Rational environmental management</c:v>
                </c:pt>
              </c:strCache>
            </c:strRef>
          </c:cat>
          <c:val>
            <c:numRef>
              <c:f>Лист2!$A$2:$A$8</c:f>
              <c:numCache>
                <c:formatCode>General</c:formatCode>
                <c:ptCount val="7"/>
                <c:pt idx="0">
                  <c:v>55842</c:v>
                </c:pt>
                <c:pt idx="1">
                  <c:v>54525.1</c:v>
                </c:pt>
                <c:pt idx="2">
                  <c:v>54860</c:v>
                </c:pt>
                <c:pt idx="3">
                  <c:v>2000</c:v>
                </c:pt>
                <c:pt idx="4">
                  <c:v>2423</c:v>
                </c:pt>
                <c:pt idx="5">
                  <c:v>10170</c:v>
                </c:pt>
                <c:pt idx="6" formatCode="#,##0.00">
                  <c:v>13520.8</c:v>
                </c:pt>
              </c:numCache>
            </c:numRef>
          </c:val>
          <c:extLst>
            <c:ext xmlns:c16="http://schemas.microsoft.com/office/drawing/2014/chart" uri="{C3380CC4-5D6E-409C-BE32-E72D297353CC}">
              <c16:uniqueId val="{0000000E-B078-41D9-AA76-8C6DEB7A18D4}"/>
            </c:ext>
          </c:extLst>
        </c:ser>
        <c:dLbls>
          <c:showLegendKey val="0"/>
          <c:showVal val="0"/>
          <c:showCatName val="1"/>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3076363" cy="511730"/>
          </a:xfrm>
          <a:prstGeom prst="rect">
            <a:avLst/>
          </a:prstGeom>
        </p:spPr>
        <p:txBody>
          <a:bodyPr vert="horz" lIns="99057" tIns="49528" rIns="99057" bIns="49528" rtlCol="0"/>
          <a:lstStyle>
            <a:lvl1pPr algn="l">
              <a:defRPr sz="1300"/>
            </a:lvl1pPr>
          </a:lstStyle>
          <a:p>
            <a:r>
              <a:rPr lang="fr-FR"/>
              <a:t>jjjjj</a:t>
            </a:r>
            <a:endParaRPr lang="ru-RU"/>
          </a:p>
        </p:txBody>
      </p:sp>
      <p:sp>
        <p:nvSpPr>
          <p:cNvPr id="3" name="Дата 2"/>
          <p:cNvSpPr>
            <a:spLocks noGrp="1"/>
          </p:cNvSpPr>
          <p:nvPr>
            <p:ph type="dt" sz="quarter" idx="1"/>
          </p:nvPr>
        </p:nvSpPr>
        <p:spPr>
          <a:xfrm>
            <a:off x="4021294" y="1"/>
            <a:ext cx="3076363" cy="511730"/>
          </a:xfrm>
          <a:prstGeom prst="rect">
            <a:avLst/>
          </a:prstGeom>
        </p:spPr>
        <p:txBody>
          <a:bodyPr vert="horz" lIns="99057" tIns="49528" rIns="99057" bIns="49528" rtlCol="0"/>
          <a:lstStyle>
            <a:lvl1pPr algn="r">
              <a:defRPr sz="1300"/>
            </a:lvl1pPr>
          </a:lstStyle>
          <a:p>
            <a:fld id="{EBFF41A6-0E28-41BA-A4EB-74AFC29123FD}" type="datetimeFigureOut">
              <a:rPr lang="ru-RU" smtClean="0"/>
              <a:pPr/>
              <a:t>26.02.2021</a:t>
            </a:fld>
            <a:endParaRPr lang="ru-RU"/>
          </a:p>
        </p:txBody>
      </p:sp>
      <p:sp>
        <p:nvSpPr>
          <p:cNvPr id="4" name="Нижний колонтитул 3"/>
          <p:cNvSpPr>
            <a:spLocks noGrp="1"/>
          </p:cNvSpPr>
          <p:nvPr>
            <p:ph type="ftr" sz="quarter" idx="2"/>
          </p:nvPr>
        </p:nvSpPr>
        <p:spPr>
          <a:xfrm>
            <a:off x="1" y="9721107"/>
            <a:ext cx="3076363" cy="511730"/>
          </a:xfrm>
          <a:prstGeom prst="rect">
            <a:avLst/>
          </a:prstGeom>
        </p:spPr>
        <p:txBody>
          <a:bodyPr vert="horz" lIns="99057" tIns="49528" rIns="99057" bIns="49528" rtlCol="0" anchor="b"/>
          <a:lstStyle>
            <a:lvl1pPr algn="l">
              <a:defRPr sz="1300"/>
            </a:lvl1pPr>
          </a:lstStyle>
          <a:p>
            <a:endParaRPr lang="ru-RU"/>
          </a:p>
        </p:txBody>
      </p:sp>
      <p:sp>
        <p:nvSpPr>
          <p:cNvPr id="5" name="Номер слайда 4"/>
          <p:cNvSpPr>
            <a:spLocks noGrp="1"/>
          </p:cNvSpPr>
          <p:nvPr>
            <p:ph type="sldNum" sz="quarter" idx="3"/>
          </p:nvPr>
        </p:nvSpPr>
        <p:spPr>
          <a:xfrm>
            <a:off x="4021294" y="9721107"/>
            <a:ext cx="3076363" cy="511730"/>
          </a:xfrm>
          <a:prstGeom prst="rect">
            <a:avLst/>
          </a:prstGeom>
        </p:spPr>
        <p:txBody>
          <a:bodyPr vert="horz" lIns="99057" tIns="49528" rIns="99057" bIns="49528" rtlCol="0" anchor="b"/>
          <a:lstStyle>
            <a:lvl1pPr algn="r">
              <a:defRPr sz="1300"/>
            </a:lvl1pPr>
          </a:lstStyle>
          <a:p>
            <a:fld id="{819FB9C6-A23A-4CCA-A514-FDA14F3FC1E6}" type="slidenum">
              <a:rPr lang="ru-RU" smtClean="0"/>
              <a:pPr/>
              <a:t>‹#›</a:t>
            </a:fld>
            <a:endParaRPr lang="ru-RU"/>
          </a:p>
        </p:txBody>
      </p:sp>
    </p:spTree>
    <p:extLst>
      <p:ext uri="{BB962C8B-B14F-4D97-AF65-F5344CB8AC3E}">
        <p14:creationId xmlns:p14="http://schemas.microsoft.com/office/powerpoint/2010/main" val="8675013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3076363" cy="511730"/>
          </a:xfrm>
          <a:prstGeom prst="rect">
            <a:avLst/>
          </a:prstGeom>
        </p:spPr>
        <p:txBody>
          <a:bodyPr vert="horz" lIns="99057" tIns="49528" rIns="99057" bIns="49528" rtlCol="0"/>
          <a:lstStyle>
            <a:lvl1pPr algn="l">
              <a:defRPr sz="1300"/>
            </a:lvl1pPr>
          </a:lstStyle>
          <a:p>
            <a:r>
              <a:rPr lang="fr-FR"/>
              <a:t>jjjjj</a:t>
            </a:r>
            <a:endParaRPr lang="ru-RU"/>
          </a:p>
        </p:txBody>
      </p:sp>
      <p:sp>
        <p:nvSpPr>
          <p:cNvPr id="3" name="Дата 2"/>
          <p:cNvSpPr>
            <a:spLocks noGrp="1"/>
          </p:cNvSpPr>
          <p:nvPr>
            <p:ph type="dt" idx="1"/>
          </p:nvPr>
        </p:nvSpPr>
        <p:spPr>
          <a:xfrm>
            <a:off x="4021294" y="1"/>
            <a:ext cx="3076363" cy="511730"/>
          </a:xfrm>
          <a:prstGeom prst="rect">
            <a:avLst/>
          </a:prstGeom>
        </p:spPr>
        <p:txBody>
          <a:bodyPr vert="horz" lIns="99057" tIns="49528" rIns="99057" bIns="49528" rtlCol="0"/>
          <a:lstStyle>
            <a:lvl1pPr algn="r">
              <a:defRPr sz="1300"/>
            </a:lvl1pPr>
          </a:lstStyle>
          <a:p>
            <a:fld id="{AAC40C5C-CAE7-4E35-B334-EA0B603009ED}" type="datetimeFigureOut">
              <a:rPr lang="ru-RU" smtClean="0"/>
              <a:pPr/>
              <a:t>26.02.2021</a:t>
            </a:fld>
            <a:endParaRPr lang="ru-RU"/>
          </a:p>
        </p:txBody>
      </p:sp>
      <p:sp>
        <p:nvSpPr>
          <p:cNvPr id="4" name="Образ слайда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9057" tIns="49528" rIns="99057" bIns="49528" rtlCol="0" anchor="ctr"/>
          <a:lstStyle/>
          <a:p>
            <a:endParaRPr lang="ru-RU"/>
          </a:p>
        </p:txBody>
      </p:sp>
      <p:sp>
        <p:nvSpPr>
          <p:cNvPr id="5" name="Заметки 4"/>
          <p:cNvSpPr>
            <a:spLocks noGrp="1"/>
          </p:cNvSpPr>
          <p:nvPr>
            <p:ph type="body" sz="quarter" idx="3"/>
          </p:nvPr>
        </p:nvSpPr>
        <p:spPr>
          <a:xfrm>
            <a:off x="709930" y="4861442"/>
            <a:ext cx="5679440" cy="4605576"/>
          </a:xfrm>
          <a:prstGeom prst="rect">
            <a:avLst/>
          </a:prstGeom>
        </p:spPr>
        <p:txBody>
          <a:bodyPr vert="horz" lIns="99057" tIns="49528" rIns="99057" bIns="4952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721107"/>
            <a:ext cx="3076363" cy="511730"/>
          </a:xfrm>
          <a:prstGeom prst="rect">
            <a:avLst/>
          </a:prstGeom>
        </p:spPr>
        <p:txBody>
          <a:bodyPr vert="horz" lIns="99057" tIns="49528" rIns="99057" bIns="49528" rtlCol="0" anchor="b"/>
          <a:lstStyle>
            <a:lvl1pPr algn="l">
              <a:defRPr sz="1300"/>
            </a:lvl1pPr>
          </a:lstStyle>
          <a:p>
            <a:endParaRPr lang="ru-RU"/>
          </a:p>
        </p:txBody>
      </p:sp>
      <p:sp>
        <p:nvSpPr>
          <p:cNvPr id="7" name="Номер слайда 6"/>
          <p:cNvSpPr>
            <a:spLocks noGrp="1"/>
          </p:cNvSpPr>
          <p:nvPr>
            <p:ph type="sldNum" sz="quarter" idx="5"/>
          </p:nvPr>
        </p:nvSpPr>
        <p:spPr>
          <a:xfrm>
            <a:off x="4021294" y="9721107"/>
            <a:ext cx="3076363" cy="511730"/>
          </a:xfrm>
          <a:prstGeom prst="rect">
            <a:avLst/>
          </a:prstGeom>
        </p:spPr>
        <p:txBody>
          <a:bodyPr vert="horz" lIns="99057" tIns="49528" rIns="99057" bIns="49528" rtlCol="0" anchor="b"/>
          <a:lstStyle>
            <a:lvl1pPr algn="r">
              <a:defRPr sz="1300"/>
            </a:lvl1pPr>
          </a:lstStyle>
          <a:p>
            <a:fld id="{AA145227-DAA7-4A49-A02D-3F50583E9281}" type="slidenum">
              <a:rPr lang="ru-RU" smtClean="0"/>
              <a:pPr/>
              <a:t>‹#›</a:t>
            </a:fld>
            <a:endParaRPr lang="ru-RU"/>
          </a:p>
        </p:txBody>
      </p:sp>
    </p:spTree>
    <p:extLst>
      <p:ext uri="{BB962C8B-B14F-4D97-AF65-F5344CB8AC3E}">
        <p14:creationId xmlns:p14="http://schemas.microsoft.com/office/powerpoint/2010/main" val="31319883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8113" y="766763"/>
            <a:ext cx="6823075" cy="3838575"/>
          </a:xfrm>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151851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369297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600201"/>
            <a:ext cx="5384800" cy="452596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
        <p:nvSpPr>
          <p:cNvPr id="4" name="Содержимое 3"/>
          <p:cNvSpPr>
            <a:spLocks noGrp="1"/>
          </p:cNvSpPr>
          <p:nvPr>
            <p:ph sz="half" idx="2"/>
          </p:nvPr>
        </p:nvSpPr>
        <p:spPr>
          <a:xfrm>
            <a:off x="6197600" y="1600201"/>
            <a:ext cx="5384800" cy="452596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
        <p:nvSpPr>
          <p:cNvPr id="5" name="Дата 4"/>
          <p:cNvSpPr>
            <a:spLocks noGrp="1"/>
          </p:cNvSpPr>
          <p:nvPr>
            <p:ph type="dt" sz="half" idx="10"/>
          </p:nvPr>
        </p:nvSpPr>
        <p:spPr>
          <a:xfrm>
            <a:off x="609600" y="6356351"/>
            <a:ext cx="2844800" cy="365125"/>
          </a:xfrm>
          <a:prstGeom prst="rect">
            <a:avLst/>
          </a:prstGeom>
        </p:spPr>
        <p:txBody>
          <a:bodyPr/>
          <a:lstStyle/>
          <a:p>
            <a:fld id="{33FC78EE-B5A5-45C6-A3A1-90603E739D80}" type="datetime1">
              <a:rPr lang="ru-RU" smtClean="0"/>
              <a:pPr/>
              <a:t>26.02.2021</a:t>
            </a:fld>
            <a:endParaRPr lang="ru-RU"/>
          </a:p>
        </p:txBody>
      </p:sp>
      <p:sp>
        <p:nvSpPr>
          <p:cNvPr id="6" name="Нижний колонтитул 5"/>
          <p:cNvSpPr>
            <a:spLocks noGrp="1"/>
          </p:cNvSpPr>
          <p:nvPr>
            <p:ph type="ftr" sz="quarter" idx="11"/>
          </p:nvPr>
        </p:nvSpPr>
        <p:spPr>
          <a:xfrm>
            <a:off x="4165600" y="6356351"/>
            <a:ext cx="3860800" cy="365125"/>
          </a:xfrm>
          <a:prstGeom prst="rect">
            <a:avLst/>
          </a:prstGeom>
        </p:spPr>
        <p:txBody>
          <a:bodyPr/>
          <a:lstStyle/>
          <a:p>
            <a:r>
              <a:rPr lang="fr-FR"/>
              <a:t>hhh</a:t>
            </a:r>
            <a:endParaRPr lang="ru-RU"/>
          </a:p>
        </p:txBody>
      </p:sp>
      <p:sp>
        <p:nvSpPr>
          <p:cNvPr id="7" name="Номер слайда 6"/>
          <p:cNvSpPr>
            <a:spLocks noGrp="1"/>
          </p:cNvSpPr>
          <p:nvPr>
            <p:ph type="sldNum" sz="quarter" idx="12"/>
          </p:nvPr>
        </p:nvSpPr>
        <p:spPr>
          <a:xfrm>
            <a:off x="8737600" y="6356351"/>
            <a:ext cx="2844800" cy="365125"/>
          </a:xfrm>
          <a:prstGeom prst="rect">
            <a:avLst/>
          </a:prstGeom>
        </p:spPr>
        <p:txBody>
          <a:bodyPr/>
          <a:lstStyle/>
          <a:p>
            <a:fld id="{725C68B6-61C2-468F-89AB-4B9F7531AA68}" type="slidenum">
              <a:rPr lang="ru-RU" smtClean="0"/>
              <a:pPr/>
              <a:t>‹#›</a:t>
            </a:fld>
            <a:endParaRPr lang="ru-RU"/>
          </a:p>
        </p:txBody>
      </p:sp>
      <p:sp>
        <p:nvSpPr>
          <p:cNvPr id="8" name="Заголовок 1"/>
          <p:cNvSpPr>
            <a:spLocks noGrp="1"/>
          </p:cNvSpPr>
          <p:nvPr>
            <p:ph type="title"/>
          </p:nvPr>
        </p:nvSpPr>
        <p:spPr>
          <a:xfrm>
            <a:off x="191344" y="68069"/>
            <a:ext cx="9865096" cy="1027106"/>
          </a:xfrm>
          <a:prstGeom prst="rect">
            <a:avLst/>
          </a:prstGeom>
          <a:solidFill>
            <a:schemeClr val="bg1"/>
          </a:solidFill>
        </p:spPr>
        <p:txBody>
          <a:bodyPr>
            <a:normAutofit/>
          </a:bodyPr>
          <a:lstStyle>
            <a:lvl1pPr algn="l">
              <a:defRPr sz="2900" b="1" baseline="0">
                <a:solidFill>
                  <a:srgbClr val="005AAA"/>
                </a:solidFill>
                <a:latin typeface="Arial" panose="020B0604020202020204" pitchFamily="34" charset="0"/>
                <a:ea typeface="Roboto" pitchFamily="2" charset="0"/>
              </a:defRPr>
            </a:lvl1pPr>
          </a:lstStyle>
          <a:p>
            <a:r>
              <a:rPr lang="ru-RU" dirty="0"/>
              <a:t>Образец заголовка</a:t>
            </a:r>
          </a:p>
        </p:txBody>
      </p:sp>
      <p:sp>
        <p:nvSpPr>
          <p:cNvPr id="13" name="Прямоугольник 12"/>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рисунок_справа">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287688" y="1600201"/>
            <a:ext cx="8294712" cy="452596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
        <p:nvSpPr>
          <p:cNvPr id="5" name="Дата 4"/>
          <p:cNvSpPr>
            <a:spLocks noGrp="1"/>
          </p:cNvSpPr>
          <p:nvPr>
            <p:ph type="dt" sz="half" idx="10"/>
          </p:nvPr>
        </p:nvSpPr>
        <p:spPr>
          <a:xfrm>
            <a:off x="609600" y="6356351"/>
            <a:ext cx="2844800" cy="365125"/>
          </a:xfrm>
          <a:prstGeom prst="rect">
            <a:avLst/>
          </a:prstGeom>
        </p:spPr>
        <p:txBody>
          <a:bodyPr/>
          <a:lstStyle/>
          <a:p>
            <a:fld id="{33FC78EE-B5A5-45C6-A3A1-90603E739D80}" type="datetime1">
              <a:rPr lang="ru-RU" smtClean="0"/>
              <a:pPr/>
              <a:t>26.02.2021</a:t>
            </a:fld>
            <a:endParaRPr lang="ru-RU"/>
          </a:p>
        </p:txBody>
      </p:sp>
      <p:sp>
        <p:nvSpPr>
          <p:cNvPr id="6" name="Нижний колонтитул 5"/>
          <p:cNvSpPr>
            <a:spLocks noGrp="1"/>
          </p:cNvSpPr>
          <p:nvPr>
            <p:ph type="ftr" sz="quarter" idx="11"/>
          </p:nvPr>
        </p:nvSpPr>
        <p:spPr>
          <a:xfrm>
            <a:off x="4165600" y="6356351"/>
            <a:ext cx="3860800" cy="365125"/>
          </a:xfrm>
          <a:prstGeom prst="rect">
            <a:avLst/>
          </a:prstGeom>
        </p:spPr>
        <p:txBody>
          <a:bodyPr/>
          <a:lstStyle/>
          <a:p>
            <a:r>
              <a:rPr lang="fr-FR"/>
              <a:t>hhh</a:t>
            </a:r>
            <a:endParaRPr lang="ru-RU"/>
          </a:p>
        </p:txBody>
      </p:sp>
      <p:sp>
        <p:nvSpPr>
          <p:cNvPr id="7" name="Номер слайда 6"/>
          <p:cNvSpPr>
            <a:spLocks noGrp="1"/>
          </p:cNvSpPr>
          <p:nvPr>
            <p:ph type="sldNum" sz="quarter" idx="12"/>
          </p:nvPr>
        </p:nvSpPr>
        <p:spPr>
          <a:xfrm>
            <a:off x="8737600" y="6356351"/>
            <a:ext cx="2844800" cy="365125"/>
          </a:xfrm>
          <a:prstGeom prst="rect">
            <a:avLst/>
          </a:prstGeom>
        </p:spPr>
        <p:txBody>
          <a:bodyPr/>
          <a:lstStyle/>
          <a:p>
            <a:fld id="{725C68B6-61C2-468F-89AB-4B9F7531AA68}" type="slidenum">
              <a:rPr lang="ru-RU" smtClean="0"/>
              <a:pPr/>
              <a:t>‹#›</a:t>
            </a:fld>
            <a:endParaRPr lang="ru-RU"/>
          </a:p>
        </p:txBody>
      </p:sp>
      <p:sp>
        <p:nvSpPr>
          <p:cNvPr id="8" name="Заголовок 1"/>
          <p:cNvSpPr>
            <a:spLocks noGrp="1"/>
          </p:cNvSpPr>
          <p:nvPr>
            <p:ph type="title"/>
          </p:nvPr>
        </p:nvSpPr>
        <p:spPr>
          <a:xfrm>
            <a:off x="191344" y="68069"/>
            <a:ext cx="9865096" cy="1027106"/>
          </a:xfrm>
          <a:prstGeom prst="rect">
            <a:avLst/>
          </a:prstGeom>
          <a:solidFill>
            <a:schemeClr val="bg1"/>
          </a:solidFill>
        </p:spPr>
        <p:txBody>
          <a:bodyPr>
            <a:normAutofit/>
          </a:bodyPr>
          <a:lstStyle>
            <a:lvl1pPr algn="l">
              <a:defRPr sz="3200" b="1">
                <a:solidFill>
                  <a:srgbClr val="005AAA"/>
                </a:solidFill>
                <a:latin typeface="Arial" panose="020B0604020202020204" pitchFamily="34" charset="0"/>
                <a:ea typeface="Roboto" pitchFamily="2" charset="0"/>
                <a:cs typeface="Arial" panose="020B0604020202020204" pitchFamily="34" charset="0"/>
              </a:defRPr>
            </a:lvl1pPr>
          </a:lstStyle>
          <a:p>
            <a:r>
              <a:rPr lang="ru-RU" dirty="0"/>
              <a:t>Образец заголовка</a:t>
            </a:r>
          </a:p>
        </p:txBody>
      </p:sp>
      <p:sp>
        <p:nvSpPr>
          <p:cNvPr id="13" name="Прямоугольник 12"/>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
        <p:nvSpPr>
          <p:cNvPr id="12" name="Рисунок 6"/>
          <p:cNvSpPr>
            <a:spLocks noGrp="1" noChangeAspect="1"/>
          </p:cNvSpPr>
          <p:nvPr>
            <p:ph type="pic" sz="quarter" idx="13"/>
          </p:nvPr>
        </p:nvSpPr>
        <p:spPr>
          <a:xfrm>
            <a:off x="-24680" y="4840340"/>
            <a:ext cx="3035154" cy="1721430"/>
          </a:xfrm>
        </p:spPr>
        <p:txBody>
          <a:bodyPr/>
          <a:lstStyle/>
          <a:p>
            <a:endParaRPr lang="ru-RU" dirty="0"/>
          </a:p>
        </p:txBody>
      </p:sp>
      <p:sp>
        <p:nvSpPr>
          <p:cNvPr id="14" name="Рисунок 6"/>
          <p:cNvSpPr>
            <a:spLocks noGrp="1" noChangeAspect="1"/>
          </p:cNvSpPr>
          <p:nvPr>
            <p:ph type="pic" sz="quarter" idx="14"/>
          </p:nvPr>
        </p:nvSpPr>
        <p:spPr>
          <a:xfrm>
            <a:off x="-24680" y="3118910"/>
            <a:ext cx="3035154" cy="1721430"/>
          </a:xfrm>
        </p:spPr>
        <p:txBody>
          <a:bodyPr/>
          <a:lstStyle/>
          <a:p>
            <a:endParaRPr lang="ru-RU"/>
          </a:p>
        </p:txBody>
      </p:sp>
      <p:sp>
        <p:nvSpPr>
          <p:cNvPr id="16" name="Рисунок 6"/>
          <p:cNvSpPr>
            <a:spLocks noGrp="1" noChangeAspect="1"/>
          </p:cNvSpPr>
          <p:nvPr>
            <p:ph type="pic" sz="quarter" idx="15"/>
          </p:nvPr>
        </p:nvSpPr>
        <p:spPr>
          <a:xfrm>
            <a:off x="-24680" y="1397480"/>
            <a:ext cx="3035154" cy="1721430"/>
          </a:xfrm>
        </p:spPr>
        <p:txBody>
          <a:bodyPr/>
          <a:lstStyle/>
          <a:p>
            <a:endParaRPr lang="ru-RU"/>
          </a:p>
        </p:txBody>
      </p:sp>
    </p:spTree>
    <p:extLst>
      <p:ext uri="{BB962C8B-B14F-4D97-AF65-F5344CB8AC3E}">
        <p14:creationId xmlns:p14="http://schemas.microsoft.com/office/powerpoint/2010/main" val="180196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609600" y="6356351"/>
            <a:ext cx="2844800" cy="365125"/>
          </a:xfrm>
          <a:prstGeom prst="rect">
            <a:avLst/>
          </a:prstGeom>
        </p:spPr>
        <p:txBody>
          <a:bodyPr/>
          <a:lstStyle/>
          <a:p>
            <a:fld id="{92213650-DE01-4D9B-9A57-7AE04BBA58A7}" type="datetime1">
              <a:rPr lang="ru-RU" smtClean="0"/>
              <a:pPr/>
              <a:t>26.02.2021</a:t>
            </a:fld>
            <a:endParaRPr lang="ru-RU"/>
          </a:p>
        </p:txBody>
      </p:sp>
      <p:sp>
        <p:nvSpPr>
          <p:cNvPr id="4" name="Нижний колонтитул 3"/>
          <p:cNvSpPr>
            <a:spLocks noGrp="1"/>
          </p:cNvSpPr>
          <p:nvPr>
            <p:ph type="ftr" sz="quarter" idx="11"/>
          </p:nvPr>
        </p:nvSpPr>
        <p:spPr>
          <a:xfrm>
            <a:off x="4165600" y="6356351"/>
            <a:ext cx="3860800" cy="365125"/>
          </a:xfrm>
          <a:prstGeom prst="rect">
            <a:avLst/>
          </a:prstGeom>
        </p:spPr>
        <p:txBody>
          <a:bodyPr/>
          <a:lstStyle/>
          <a:p>
            <a:r>
              <a:rPr lang="fr-FR"/>
              <a:t>hhh</a:t>
            </a:r>
            <a:endParaRPr lang="ru-RU"/>
          </a:p>
        </p:txBody>
      </p:sp>
      <p:sp>
        <p:nvSpPr>
          <p:cNvPr id="5" name="Номер слайда 4"/>
          <p:cNvSpPr>
            <a:spLocks noGrp="1"/>
          </p:cNvSpPr>
          <p:nvPr>
            <p:ph type="sldNum" sz="quarter" idx="12"/>
          </p:nvPr>
        </p:nvSpPr>
        <p:spPr>
          <a:xfrm>
            <a:off x="8737600" y="6356351"/>
            <a:ext cx="2844800" cy="365125"/>
          </a:xfrm>
          <a:prstGeom prst="rect">
            <a:avLst/>
          </a:prstGeom>
        </p:spPr>
        <p:txBody>
          <a:bodyPr/>
          <a:lstStyle/>
          <a:p>
            <a:fld id="{725C68B6-61C2-468F-89AB-4B9F7531AA68}" type="slidenum">
              <a:rPr lang="ru-RU" smtClean="0"/>
              <a:pPr/>
              <a:t>‹#›</a:t>
            </a:fld>
            <a:endParaRPr lang="ru-RU"/>
          </a:p>
        </p:txBody>
      </p:sp>
      <p:sp>
        <p:nvSpPr>
          <p:cNvPr id="10" name="Содержимое 2"/>
          <p:cNvSpPr>
            <a:spLocks noGrp="1"/>
          </p:cNvSpPr>
          <p:nvPr>
            <p:ph sz="half" idx="1"/>
          </p:nvPr>
        </p:nvSpPr>
        <p:spPr>
          <a:xfrm>
            <a:off x="609600" y="1600201"/>
            <a:ext cx="10972800" cy="452596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
        <p:nvSpPr>
          <p:cNvPr id="12" name="Прямоугольник 11"/>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
        <p:nvSpPr>
          <p:cNvPr id="15" name="Заголовок 1"/>
          <p:cNvSpPr>
            <a:spLocks noGrp="1"/>
          </p:cNvSpPr>
          <p:nvPr>
            <p:ph type="title"/>
          </p:nvPr>
        </p:nvSpPr>
        <p:spPr>
          <a:xfrm>
            <a:off x="191344" y="68069"/>
            <a:ext cx="9865096" cy="1027106"/>
          </a:xfrm>
          <a:prstGeom prst="rect">
            <a:avLst/>
          </a:prstGeom>
          <a:solidFill>
            <a:schemeClr val="bg1"/>
          </a:solidFill>
        </p:spPr>
        <p:txBody>
          <a:bodyPr>
            <a:normAutofit/>
          </a:bodyPr>
          <a:lstStyle>
            <a:lvl1pPr algn="l">
              <a:defRPr sz="2900" b="1">
                <a:solidFill>
                  <a:srgbClr val="005AAA"/>
                </a:solidFill>
                <a:latin typeface="Arial" panose="020B0604020202020204" pitchFamily="34" charset="0"/>
                <a:ea typeface="Roboto" pitchFamily="2" charset="0"/>
                <a:cs typeface="Arial" panose="020B0604020202020204" pitchFamily="34" charset="0"/>
              </a:defRPr>
            </a:lvl1pPr>
          </a:lstStyle>
          <a:p>
            <a:r>
              <a:rPr lang="ru-RU" dirty="0"/>
              <a:t>Образец заголовка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609600" y="6356351"/>
            <a:ext cx="2844800" cy="365125"/>
          </a:xfrm>
          <a:prstGeom prst="rect">
            <a:avLst/>
          </a:prstGeom>
        </p:spPr>
        <p:txBody>
          <a:bodyPr/>
          <a:lstStyle/>
          <a:p>
            <a:fld id="{92213650-DE01-4D9B-9A57-7AE04BBA58A7}" type="datetime1">
              <a:rPr lang="ru-RU" smtClean="0"/>
              <a:pPr/>
              <a:t>26.02.2021</a:t>
            </a:fld>
            <a:endParaRPr lang="ru-RU"/>
          </a:p>
        </p:txBody>
      </p:sp>
      <p:sp>
        <p:nvSpPr>
          <p:cNvPr id="4" name="Нижний колонтитул 3"/>
          <p:cNvSpPr>
            <a:spLocks noGrp="1"/>
          </p:cNvSpPr>
          <p:nvPr>
            <p:ph type="ftr" sz="quarter" idx="11"/>
          </p:nvPr>
        </p:nvSpPr>
        <p:spPr>
          <a:xfrm>
            <a:off x="4165600" y="6356351"/>
            <a:ext cx="3860800" cy="365125"/>
          </a:xfrm>
          <a:prstGeom prst="rect">
            <a:avLst/>
          </a:prstGeom>
        </p:spPr>
        <p:txBody>
          <a:bodyPr/>
          <a:lstStyle/>
          <a:p>
            <a:r>
              <a:rPr lang="fr-FR"/>
              <a:t>hhh</a:t>
            </a:r>
            <a:endParaRPr lang="ru-RU"/>
          </a:p>
        </p:txBody>
      </p:sp>
      <p:sp>
        <p:nvSpPr>
          <p:cNvPr id="5" name="Номер слайда 4"/>
          <p:cNvSpPr>
            <a:spLocks noGrp="1"/>
          </p:cNvSpPr>
          <p:nvPr>
            <p:ph type="sldNum" sz="quarter" idx="12"/>
          </p:nvPr>
        </p:nvSpPr>
        <p:spPr>
          <a:xfrm>
            <a:off x="8737600" y="6356351"/>
            <a:ext cx="2844800" cy="365125"/>
          </a:xfrm>
          <a:prstGeom prst="rect">
            <a:avLst/>
          </a:prstGeom>
        </p:spPr>
        <p:txBody>
          <a:bodyPr/>
          <a:lstStyle/>
          <a:p>
            <a:fld id="{725C68B6-61C2-468F-89AB-4B9F7531AA68}" type="slidenum">
              <a:rPr lang="ru-RU" smtClean="0"/>
              <a:pPr/>
              <a:t>‹#›</a:t>
            </a:fld>
            <a:endParaRPr lang="ru-RU"/>
          </a:p>
        </p:txBody>
      </p:sp>
      <p:sp>
        <p:nvSpPr>
          <p:cNvPr id="10" name="Содержимое 2"/>
          <p:cNvSpPr>
            <a:spLocks noGrp="1"/>
          </p:cNvSpPr>
          <p:nvPr>
            <p:ph sz="half" idx="1"/>
          </p:nvPr>
        </p:nvSpPr>
        <p:spPr>
          <a:xfrm>
            <a:off x="609600" y="1600201"/>
            <a:ext cx="5384800" cy="312494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
        <p:nvSpPr>
          <p:cNvPr id="12" name="Прямоугольник 11"/>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исунок 6"/>
          <p:cNvSpPr>
            <a:spLocks noGrp="1" noChangeAspect="1"/>
          </p:cNvSpPr>
          <p:nvPr>
            <p:ph type="pic" sz="quarter" idx="13"/>
          </p:nvPr>
        </p:nvSpPr>
        <p:spPr>
          <a:xfrm>
            <a:off x="609600" y="5135379"/>
            <a:ext cx="3035154" cy="1721430"/>
          </a:xfrm>
        </p:spPr>
        <p:txBody>
          <a:bodyPr/>
          <a:lstStyle/>
          <a:p>
            <a:endParaRPr lang="ru-RU" dirty="0"/>
          </a:p>
        </p:txBody>
      </p:sp>
      <p:sp>
        <p:nvSpPr>
          <p:cNvPr id="11" name="Рисунок 6"/>
          <p:cNvSpPr>
            <a:spLocks noGrp="1" noChangeAspect="1"/>
          </p:cNvSpPr>
          <p:nvPr>
            <p:ph type="pic" sz="quarter" idx="14"/>
          </p:nvPr>
        </p:nvSpPr>
        <p:spPr>
          <a:xfrm>
            <a:off x="4574231" y="5123871"/>
            <a:ext cx="3035154" cy="1721430"/>
          </a:xfrm>
        </p:spPr>
        <p:txBody>
          <a:bodyPr/>
          <a:lstStyle/>
          <a:p>
            <a:endParaRPr lang="ru-RU"/>
          </a:p>
        </p:txBody>
      </p:sp>
      <p:sp>
        <p:nvSpPr>
          <p:cNvPr id="14" name="Рисунок 6"/>
          <p:cNvSpPr>
            <a:spLocks noGrp="1" noChangeAspect="1"/>
          </p:cNvSpPr>
          <p:nvPr>
            <p:ph type="pic" sz="quarter" idx="15"/>
          </p:nvPr>
        </p:nvSpPr>
        <p:spPr>
          <a:xfrm>
            <a:off x="8538863" y="5123871"/>
            <a:ext cx="3035154" cy="1721430"/>
          </a:xfrm>
        </p:spPr>
        <p:txBody>
          <a:bodyPr/>
          <a:lstStyle/>
          <a:p>
            <a:endParaRPr lang="ru-RU"/>
          </a:p>
        </p:txBody>
      </p:sp>
      <p:sp>
        <p:nvSpPr>
          <p:cNvPr id="16" name="Содержимое 3"/>
          <p:cNvSpPr>
            <a:spLocks noGrp="1"/>
          </p:cNvSpPr>
          <p:nvPr>
            <p:ph sz="half" idx="2"/>
          </p:nvPr>
        </p:nvSpPr>
        <p:spPr>
          <a:xfrm>
            <a:off x="6197600" y="1600201"/>
            <a:ext cx="5384800" cy="312494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pic>
        <p:nvPicPr>
          <p:cNvPr id="17" name="Рисунок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
        <p:nvSpPr>
          <p:cNvPr id="18" name="Заголовок 1"/>
          <p:cNvSpPr>
            <a:spLocks noGrp="1"/>
          </p:cNvSpPr>
          <p:nvPr>
            <p:ph type="title"/>
          </p:nvPr>
        </p:nvSpPr>
        <p:spPr>
          <a:xfrm>
            <a:off x="191344" y="68069"/>
            <a:ext cx="9865096" cy="1027106"/>
          </a:xfrm>
          <a:prstGeom prst="rect">
            <a:avLst/>
          </a:prstGeom>
          <a:solidFill>
            <a:schemeClr val="bg1"/>
          </a:solidFill>
        </p:spPr>
        <p:txBody>
          <a:bodyPr>
            <a:normAutofit/>
          </a:bodyPr>
          <a:lstStyle>
            <a:lvl1pPr algn="l">
              <a:defRPr sz="2900" b="1" baseline="0">
                <a:solidFill>
                  <a:srgbClr val="005AAA"/>
                </a:solidFill>
                <a:latin typeface="Arial" panose="020B0604020202020204" pitchFamily="34" charset="0"/>
                <a:ea typeface="Roboto" pitchFamily="2" charset="0"/>
              </a:defRPr>
            </a:lvl1pPr>
          </a:lstStyle>
          <a:p>
            <a:r>
              <a:rPr lang="ru-RU" dirty="0"/>
              <a:t>Образец заголовка</a:t>
            </a:r>
          </a:p>
        </p:txBody>
      </p:sp>
    </p:spTree>
    <p:extLst>
      <p:ext uri="{BB962C8B-B14F-4D97-AF65-F5344CB8AC3E}">
        <p14:creationId xmlns:p14="http://schemas.microsoft.com/office/powerpoint/2010/main" val="114341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писок факльтетов">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609600" y="6356351"/>
            <a:ext cx="2844800" cy="365125"/>
          </a:xfrm>
          <a:prstGeom prst="rect">
            <a:avLst/>
          </a:prstGeom>
        </p:spPr>
        <p:txBody>
          <a:bodyPr/>
          <a:lstStyle/>
          <a:p>
            <a:fld id="{92213650-DE01-4D9B-9A57-7AE04BBA58A7}" type="datetime1">
              <a:rPr lang="ru-RU" smtClean="0"/>
              <a:pPr/>
              <a:t>26.02.2021</a:t>
            </a:fld>
            <a:endParaRPr lang="ru-RU"/>
          </a:p>
        </p:txBody>
      </p:sp>
      <p:sp>
        <p:nvSpPr>
          <p:cNvPr id="4" name="Нижний колонтитул 3"/>
          <p:cNvSpPr>
            <a:spLocks noGrp="1"/>
          </p:cNvSpPr>
          <p:nvPr>
            <p:ph type="ftr" sz="quarter" idx="11"/>
          </p:nvPr>
        </p:nvSpPr>
        <p:spPr>
          <a:xfrm>
            <a:off x="4165600" y="6356351"/>
            <a:ext cx="3860800" cy="365125"/>
          </a:xfrm>
          <a:prstGeom prst="rect">
            <a:avLst/>
          </a:prstGeom>
        </p:spPr>
        <p:txBody>
          <a:bodyPr/>
          <a:lstStyle/>
          <a:p>
            <a:r>
              <a:rPr lang="fr-FR"/>
              <a:t>hhh</a:t>
            </a:r>
            <a:endParaRPr lang="ru-RU"/>
          </a:p>
        </p:txBody>
      </p:sp>
      <p:sp>
        <p:nvSpPr>
          <p:cNvPr id="5" name="Номер слайда 4"/>
          <p:cNvSpPr>
            <a:spLocks noGrp="1"/>
          </p:cNvSpPr>
          <p:nvPr>
            <p:ph type="sldNum" sz="quarter" idx="12"/>
          </p:nvPr>
        </p:nvSpPr>
        <p:spPr>
          <a:xfrm>
            <a:off x="8737600" y="6356351"/>
            <a:ext cx="2844800" cy="365125"/>
          </a:xfrm>
          <a:prstGeom prst="rect">
            <a:avLst/>
          </a:prstGeom>
        </p:spPr>
        <p:txBody>
          <a:bodyPr/>
          <a:lstStyle/>
          <a:p>
            <a:fld id="{725C68B6-61C2-468F-89AB-4B9F7531AA68}" type="slidenum">
              <a:rPr lang="ru-RU" smtClean="0"/>
              <a:pPr/>
              <a:t>‹#›</a:t>
            </a:fld>
            <a:endParaRPr lang="ru-RU"/>
          </a:p>
        </p:txBody>
      </p:sp>
      <p:sp>
        <p:nvSpPr>
          <p:cNvPr id="10" name="Содержимое 2"/>
          <p:cNvSpPr>
            <a:spLocks noGrp="1"/>
          </p:cNvSpPr>
          <p:nvPr>
            <p:ph sz="half" idx="1"/>
          </p:nvPr>
        </p:nvSpPr>
        <p:spPr>
          <a:xfrm>
            <a:off x="609600" y="1600201"/>
            <a:ext cx="5384800" cy="312494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
        <p:nvSpPr>
          <p:cNvPr id="12" name="Прямоугольник 11"/>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одержимое 3"/>
          <p:cNvSpPr>
            <a:spLocks noGrp="1"/>
          </p:cNvSpPr>
          <p:nvPr>
            <p:ph sz="half" idx="2"/>
          </p:nvPr>
        </p:nvSpPr>
        <p:spPr>
          <a:xfrm>
            <a:off x="6197600" y="1600201"/>
            <a:ext cx="5384800" cy="312494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pic>
        <p:nvPicPr>
          <p:cNvPr id="17" name="Рисунок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
        <p:nvSpPr>
          <p:cNvPr id="18" name="Заголовок 1"/>
          <p:cNvSpPr>
            <a:spLocks noGrp="1"/>
          </p:cNvSpPr>
          <p:nvPr>
            <p:ph type="title"/>
          </p:nvPr>
        </p:nvSpPr>
        <p:spPr>
          <a:xfrm>
            <a:off x="191344" y="68069"/>
            <a:ext cx="9865096" cy="1027106"/>
          </a:xfrm>
          <a:prstGeom prst="rect">
            <a:avLst/>
          </a:prstGeom>
          <a:solidFill>
            <a:schemeClr val="bg1"/>
          </a:solidFill>
        </p:spPr>
        <p:txBody>
          <a:bodyPr/>
          <a:lstStyle>
            <a:lvl1pPr algn="l">
              <a:defRPr sz="2900" b="1">
                <a:solidFill>
                  <a:srgbClr val="005AAA"/>
                </a:solidFill>
                <a:latin typeface="Arial" panose="020B0604020202020204" pitchFamily="34" charset="0"/>
                <a:ea typeface="Roboto" pitchFamily="2" charset="0"/>
                <a:cs typeface="Arial" panose="020B0604020202020204" pitchFamily="34" charset="0"/>
              </a:defRPr>
            </a:lvl1pPr>
          </a:lstStyle>
          <a:p>
            <a:r>
              <a:rPr lang="ru-RU" dirty="0"/>
              <a:t>Образец заголовка</a:t>
            </a:r>
          </a:p>
        </p:txBody>
      </p:sp>
      <p:sp>
        <p:nvSpPr>
          <p:cNvPr id="13" name="Рисунок 6"/>
          <p:cNvSpPr>
            <a:spLocks noGrp="1" noChangeAspect="1"/>
          </p:cNvSpPr>
          <p:nvPr>
            <p:ph type="pic" sz="quarter" idx="13"/>
          </p:nvPr>
        </p:nvSpPr>
        <p:spPr>
          <a:xfrm>
            <a:off x="551384" y="5085184"/>
            <a:ext cx="1165920" cy="1074472"/>
          </a:xfrm>
        </p:spPr>
        <p:txBody>
          <a:bodyPr/>
          <a:lstStyle/>
          <a:p>
            <a:endParaRPr lang="ru-RU" dirty="0"/>
          </a:p>
        </p:txBody>
      </p:sp>
      <p:sp>
        <p:nvSpPr>
          <p:cNvPr id="21" name="Рисунок 6"/>
          <p:cNvSpPr>
            <a:spLocks noGrp="1" noChangeAspect="1"/>
          </p:cNvSpPr>
          <p:nvPr>
            <p:ph type="pic" sz="quarter" idx="14"/>
          </p:nvPr>
        </p:nvSpPr>
        <p:spPr>
          <a:xfrm>
            <a:off x="1789312" y="5085184"/>
            <a:ext cx="1165920" cy="1074472"/>
          </a:xfrm>
        </p:spPr>
        <p:txBody>
          <a:bodyPr/>
          <a:lstStyle/>
          <a:p>
            <a:endParaRPr lang="ru-RU" dirty="0"/>
          </a:p>
        </p:txBody>
      </p:sp>
      <p:sp>
        <p:nvSpPr>
          <p:cNvPr id="22" name="Рисунок 6"/>
          <p:cNvSpPr>
            <a:spLocks noGrp="1" noChangeAspect="1"/>
          </p:cNvSpPr>
          <p:nvPr>
            <p:ph type="pic" sz="quarter" idx="15"/>
          </p:nvPr>
        </p:nvSpPr>
        <p:spPr>
          <a:xfrm>
            <a:off x="3040635" y="5085184"/>
            <a:ext cx="1165920" cy="1074472"/>
          </a:xfrm>
        </p:spPr>
        <p:txBody>
          <a:bodyPr/>
          <a:lstStyle/>
          <a:p>
            <a:endParaRPr lang="ru-RU" dirty="0"/>
          </a:p>
        </p:txBody>
      </p:sp>
      <p:sp>
        <p:nvSpPr>
          <p:cNvPr id="23" name="Рисунок 6"/>
          <p:cNvSpPr>
            <a:spLocks noGrp="1" noChangeAspect="1"/>
          </p:cNvSpPr>
          <p:nvPr>
            <p:ph type="pic" sz="quarter" idx="16"/>
          </p:nvPr>
        </p:nvSpPr>
        <p:spPr>
          <a:xfrm>
            <a:off x="4278563" y="5085184"/>
            <a:ext cx="1165920" cy="1074472"/>
          </a:xfrm>
        </p:spPr>
        <p:txBody>
          <a:bodyPr/>
          <a:lstStyle/>
          <a:p>
            <a:endParaRPr lang="ru-RU" dirty="0"/>
          </a:p>
        </p:txBody>
      </p:sp>
      <p:sp>
        <p:nvSpPr>
          <p:cNvPr id="24" name="Рисунок 6"/>
          <p:cNvSpPr>
            <a:spLocks noGrp="1" noChangeAspect="1"/>
          </p:cNvSpPr>
          <p:nvPr>
            <p:ph type="pic" sz="quarter" idx="17"/>
          </p:nvPr>
        </p:nvSpPr>
        <p:spPr>
          <a:xfrm>
            <a:off x="5515028" y="5085184"/>
            <a:ext cx="1165920" cy="1074472"/>
          </a:xfrm>
        </p:spPr>
        <p:txBody>
          <a:bodyPr/>
          <a:lstStyle/>
          <a:p>
            <a:endParaRPr lang="ru-RU" dirty="0"/>
          </a:p>
        </p:txBody>
      </p:sp>
      <p:sp>
        <p:nvSpPr>
          <p:cNvPr id="25" name="Рисунок 6"/>
          <p:cNvSpPr>
            <a:spLocks noGrp="1" noChangeAspect="1"/>
          </p:cNvSpPr>
          <p:nvPr>
            <p:ph type="pic" sz="quarter" idx="18"/>
          </p:nvPr>
        </p:nvSpPr>
        <p:spPr>
          <a:xfrm>
            <a:off x="6752956" y="5085184"/>
            <a:ext cx="1165920" cy="1074472"/>
          </a:xfrm>
        </p:spPr>
        <p:txBody>
          <a:bodyPr/>
          <a:lstStyle/>
          <a:p>
            <a:endParaRPr lang="ru-RU" dirty="0"/>
          </a:p>
        </p:txBody>
      </p:sp>
      <p:sp>
        <p:nvSpPr>
          <p:cNvPr id="26" name="Рисунок 6"/>
          <p:cNvSpPr>
            <a:spLocks noGrp="1" noChangeAspect="1"/>
          </p:cNvSpPr>
          <p:nvPr>
            <p:ph type="pic" sz="quarter" idx="19"/>
          </p:nvPr>
        </p:nvSpPr>
        <p:spPr>
          <a:xfrm>
            <a:off x="7990884" y="5085184"/>
            <a:ext cx="1165920" cy="1074472"/>
          </a:xfrm>
        </p:spPr>
        <p:txBody>
          <a:bodyPr/>
          <a:lstStyle/>
          <a:p>
            <a:endParaRPr lang="ru-RU" dirty="0"/>
          </a:p>
        </p:txBody>
      </p:sp>
      <p:sp>
        <p:nvSpPr>
          <p:cNvPr id="27" name="Рисунок 6"/>
          <p:cNvSpPr>
            <a:spLocks noGrp="1" noChangeAspect="1"/>
          </p:cNvSpPr>
          <p:nvPr>
            <p:ph type="pic" sz="quarter" idx="20"/>
          </p:nvPr>
        </p:nvSpPr>
        <p:spPr>
          <a:xfrm>
            <a:off x="9228812" y="5085184"/>
            <a:ext cx="1165920" cy="1074472"/>
          </a:xfrm>
        </p:spPr>
        <p:txBody>
          <a:bodyPr/>
          <a:lstStyle/>
          <a:p>
            <a:endParaRPr lang="ru-RU" dirty="0"/>
          </a:p>
        </p:txBody>
      </p:sp>
      <p:sp>
        <p:nvSpPr>
          <p:cNvPr id="28" name="Рисунок 6"/>
          <p:cNvSpPr>
            <a:spLocks noGrp="1" noChangeAspect="1"/>
          </p:cNvSpPr>
          <p:nvPr>
            <p:ph type="pic" sz="quarter" idx="21"/>
          </p:nvPr>
        </p:nvSpPr>
        <p:spPr>
          <a:xfrm>
            <a:off x="10466740" y="5085184"/>
            <a:ext cx="1165920" cy="1074472"/>
          </a:xfrm>
        </p:spPr>
        <p:txBody>
          <a:bodyPr/>
          <a:lstStyle/>
          <a:p>
            <a:endParaRPr lang="ru-RU" dirty="0"/>
          </a:p>
        </p:txBody>
      </p:sp>
    </p:spTree>
    <p:extLst>
      <p:ext uri="{BB962C8B-B14F-4D97-AF65-F5344CB8AC3E}">
        <p14:creationId xmlns:p14="http://schemas.microsoft.com/office/powerpoint/2010/main" val="251303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Картинка во весь слайд">
    <p:spTree>
      <p:nvGrpSpPr>
        <p:cNvPr id="1" name=""/>
        <p:cNvGrpSpPr/>
        <p:nvPr/>
      </p:nvGrpSpPr>
      <p:grpSpPr>
        <a:xfrm>
          <a:off x="0" y="0"/>
          <a:ext cx="0" cy="0"/>
          <a:chOff x="0" y="0"/>
          <a:chExt cx="0" cy="0"/>
        </a:xfrm>
      </p:grpSpPr>
      <p:sp>
        <p:nvSpPr>
          <p:cNvPr id="7" name="Рисунок 6"/>
          <p:cNvSpPr>
            <a:spLocks noGrp="1"/>
          </p:cNvSpPr>
          <p:nvPr>
            <p:ph type="pic" sz="quarter" idx="13"/>
          </p:nvPr>
        </p:nvSpPr>
        <p:spPr>
          <a:xfrm>
            <a:off x="0" y="1152635"/>
            <a:ext cx="12192000" cy="5705365"/>
          </a:xfrm>
        </p:spPr>
        <p:txBody>
          <a:bodyPr/>
          <a:lstStyle/>
          <a:p>
            <a:endParaRPr lang="ru-RU" dirty="0"/>
          </a:p>
        </p:txBody>
      </p:sp>
      <p:sp>
        <p:nvSpPr>
          <p:cNvPr id="8" name="Прямоугольник 7"/>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
        <p:nvSpPr>
          <p:cNvPr id="14" name="Заголовок 1"/>
          <p:cNvSpPr>
            <a:spLocks noGrp="1"/>
          </p:cNvSpPr>
          <p:nvPr>
            <p:ph type="title"/>
          </p:nvPr>
        </p:nvSpPr>
        <p:spPr>
          <a:xfrm>
            <a:off x="191344" y="68069"/>
            <a:ext cx="9865096" cy="1027106"/>
          </a:xfrm>
          <a:prstGeom prst="rect">
            <a:avLst/>
          </a:prstGeom>
          <a:solidFill>
            <a:schemeClr val="bg1"/>
          </a:solidFill>
        </p:spPr>
        <p:txBody>
          <a:bodyPr>
            <a:normAutofit/>
          </a:bodyPr>
          <a:lstStyle>
            <a:lvl1pPr algn="l">
              <a:defRPr sz="2900" b="1">
                <a:solidFill>
                  <a:srgbClr val="005AAA"/>
                </a:solidFill>
                <a:latin typeface="Arial" panose="020B0604020202020204" pitchFamily="34" charset="0"/>
                <a:ea typeface="Roboto" pitchFamily="2" charset="0"/>
                <a:cs typeface="Arial" panose="020B0604020202020204" pitchFamily="34" charset="0"/>
              </a:defRPr>
            </a:lvl1pPr>
          </a:lstStyle>
          <a:p>
            <a:endParaRPr lang="ru-RU" dirty="0"/>
          </a:p>
        </p:txBody>
      </p:sp>
      <p:sp>
        <p:nvSpPr>
          <p:cNvPr id="16" name="Текст 15"/>
          <p:cNvSpPr>
            <a:spLocks noGrp="1"/>
          </p:cNvSpPr>
          <p:nvPr>
            <p:ph type="body" sz="quarter" idx="14"/>
          </p:nvPr>
        </p:nvSpPr>
        <p:spPr>
          <a:xfrm>
            <a:off x="334963" y="1700213"/>
            <a:ext cx="3384550" cy="2881312"/>
          </a:xfrm>
        </p:spPr>
        <p:txBody>
          <a:bodyPr>
            <a:noAutofit/>
          </a:bodyPr>
          <a:lstStyle>
            <a:lvl1pPr>
              <a:defRPr sz="2900">
                <a:solidFill>
                  <a:schemeClr val="bg1"/>
                </a:solidFill>
                <a:latin typeface="Roboto Bk" pitchFamily="2" charset="0"/>
                <a:ea typeface="Roboto Bk" pitchFamily="2" charset="0"/>
              </a:defRPr>
            </a:lvl1pPr>
            <a:lvl2pPr>
              <a:defRPr sz="2900">
                <a:solidFill>
                  <a:schemeClr val="bg1"/>
                </a:solidFill>
                <a:latin typeface="Roboto Bk" pitchFamily="2" charset="0"/>
                <a:ea typeface="Roboto Bk" pitchFamily="2" charset="0"/>
              </a:defRPr>
            </a:lvl2pPr>
            <a:lvl3pPr>
              <a:defRPr sz="2900">
                <a:solidFill>
                  <a:schemeClr val="bg1"/>
                </a:solidFill>
                <a:latin typeface="Roboto Bk" pitchFamily="2" charset="0"/>
                <a:ea typeface="Roboto Bk" pitchFamily="2" charset="0"/>
              </a:defRPr>
            </a:lvl3pPr>
            <a:lvl4pPr>
              <a:defRPr sz="2900">
                <a:solidFill>
                  <a:schemeClr val="bg1"/>
                </a:solidFill>
                <a:latin typeface="Roboto Bk" pitchFamily="2" charset="0"/>
                <a:ea typeface="Roboto Bk" pitchFamily="2" charset="0"/>
              </a:defRPr>
            </a:lvl4pPr>
            <a:lvl5pPr>
              <a:defRPr sz="2900">
                <a:solidFill>
                  <a:schemeClr val="bg1"/>
                </a:solidFill>
                <a:latin typeface="Roboto Bk" pitchFamily="2" charset="0"/>
                <a:ea typeface="Roboto Bk" pitchFamily="2"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50802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Факультет">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609600" y="6356351"/>
            <a:ext cx="2844800" cy="365125"/>
          </a:xfrm>
          <a:prstGeom prst="rect">
            <a:avLst/>
          </a:prstGeom>
        </p:spPr>
        <p:txBody>
          <a:bodyPr/>
          <a:lstStyle/>
          <a:p>
            <a:fld id="{92213650-DE01-4D9B-9A57-7AE04BBA58A7}" type="datetime1">
              <a:rPr lang="ru-RU" smtClean="0"/>
              <a:pPr/>
              <a:t>26.02.2021</a:t>
            </a:fld>
            <a:endParaRPr lang="ru-RU"/>
          </a:p>
        </p:txBody>
      </p:sp>
      <p:sp>
        <p:nvSpPr>
          <p:cNvPr id="4" name="Нижний колонтитул 3"/>
          <p:cNvSpPr>
            <a:spLocks noGrp="1"/>
          </p:cNvSpPr>
          <p:nvPr>
            <p:ph type="ftr" sz="quarter" idx="11"/>
          </p:nvPr>
        </p:nvSpPr>
        <p:spPr>
          <a:xfrm>
            <a:off x="4165600" y="6356351"/>
            <a:ext cx="3860800" cy="365125"/>
          </a:xfrm>
          <a:prstGeom prst="rect">
            <a:avLst/>
          </a:prstGeom>
        </p:spPr>
        <p:txBody>
          <a:bodyPr/>
          <a:lstStyle/>
          <a:p>
            <a:r>
              <a:rPr lang="fr-FR"/>
              <a:t>hhh</a:t>
            </a:r>
            <a:endParaRPr lang="ru-RU"/>
          </a:p>
        </p:txBody>
      </p:sp>
      <p:sp>
        <p:nvSpPr>
          <p:cNvPr id="5" name="Номер слайда 4"/>
          <p:cNvSpPr>
            <a:spLocks noGrp="1"/>
          </p:cNvSpPr>
          <p:nvPr>
            <p:ph type="sldNum" sz="quarter" idx="12"/>
          </p:nvPr>
        </p:nvSpPr>
        <p:spPr>
          <a:xfrm>
            <a:off x="11136560" y="6356351"/>
            <a:ext cx="445840" cy="365125"/>
          </a:xfrm>
          <a:prstGeom prst="rect">
            <a:avLst/>
          </a:prstGeom>
        </p:spPr>
        <p:txBody>
          <a:bodyPr/>
          <a:lstStyle/>
          <a:p>
            <a:fld id="{725C68B6-61C2-468F-89AB-4B9F7531AA68}" type="slidenum">
              <a:rPr lang="ru-RU" smtClean="0"/>
              <a:pPr/>
              <a:t>‹#›</a:t>
            </a:fld>
            <a:endParaRPr lang="ru-RU"/>
          </a:p>
        </p:txBody>
      </p:sp>
      <p:sp>
        <p:nvSpPr>
          <p:cNvPr id="10" name="Содержимое 2"/>
          <p:cNvSpPr>
            <a:spLocks noGrp="1"/>
          </p:cNvSpPr>
          <p:nvPr>
            <p:ph sz="half" idx="1"/>
          </p:nvPr>
        </p:nvSpPr>
        <p:spPr>
          <a:xfrm>
            <a:off x="1775520" y="1600201"/>
            <a:ext cx="6840760" cy="452596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
        <p:nvSpPr>
          <p:cNvPr id="7" name="Рисунок 6"/>
          <p:cNvSpPr>
            <a:spLocks noGrp="1" noChangeAspect="1"/>
          </p:cNvSpPr>
          <p:nvPr>
            <p:ph type="pic" sz="quarter" idx="13"/>
          </p:nvPr>
        </p:nvSpPr>
        <p:spPr>
          <a:xfrm>
            <a:off x="9120336" y="4840340"/>
            <a:ext cx="3035154" cy="1721430"/>
          </a:xfrm>
        </p:spPr>
        <p:txBody>
          <a:bodyPr/>
          <a:lstStyle/>
          <a:p>
            <a:endParaRPr lang="ru-RU" dirty="0"/>
          </a:p>
        </p:txBody>
      </p:sp>
      <p:sp>
        <p:nvSpPr>
          <p:cNvPr id="12" name="Рисунок 6"/>
          <p:cNvSpPr>
            <a:spLocks noGrp="1" noChangeAspect="1"/>
          </p:cNvSpPr>
          <p:nvPr>
            <p:ph type="pic" sz="quarter" idx="14"/>
          </p:nvPr>
        </p:nvSpPr>
        <p:spPr>
          <a:xfrm>
            <a:off x="9120336" y="3118910"/>
            <a:ext cx="3035154" cy="1721430"/>
          </a:xfrm>
        </p:spPr>
        <p:txBody>
          <a:bodyPr/>
          <a:lstStyle/>
          <a:p>
            <a:endParaRPr lang="ru-RU"/>
          </a:p>
        </p:txBody>
      </p:sp>
      <p:sp>
        <p:nvSpPr>
          <p:cNvPr id="13" name="Рисунок 6"/>
          <p:cNvSpPr>
            <a:spLocks noGrp="1" noChangeAspect="1"/>
          </p:cNvSpPr>
          <p:nvPr>
            <p:ph type="pic" sz="quarter" idx="15"/>
          </p:nvPr>
        </p:nvSpPr>
        <p:spPr>
          <a:xfrm>
            <a:off x="9120336" y="1397480"/>
            <a:ext cx="3035154" cy="1721430"/>
          </a:xfrm>
        </p:spPr>
        <p:txBody>
          <a:bodyPr/>
          <a:lstStyle/>
          <a:p>
            <a:endParaRPr lang="ru-RU"/>
          </a:p>
        </p:txBody>
      </p:sp>
      <p:sp>
        <p:nvSpPr>
          <p:cNvPr id="14" name="Прямоугольник 13"/>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
        <p:nvSpPr>
          <p:cNvPr id="17" name="Заголовок 1"/>
          <p:cNvSpPr>
            <a:spLocks noGrp="1"/>
          </p:cNvSpPr>
          <p:nvPr>
            <p:ph type="title"/>
          </p:nvPr>
        </p:nvSpPr>
        <p:spPr>
          <a:xfrm>
            <a:off x="191344" y="68069"/>
            <a:ext cx="9865096" cy="1027106"/>
          </a:xfrm>
          <a:prstGeom prst="rect">
            <a:avLst/>
          </a:prstGeom>
          <a:solidFill>
            <a:schemeClr val="bg1"/>
          </a:solidFill>
        </p:spPr>
        <p:txBody>
          <a:bodyPr>
            <a:normAutofit/>
          </a:bodyPr>
          <a:lstStyle>
            <a:lvl1pPr algn="l">
              <a:defRPr sz="2900" b="1">
                <a:solidFill>
                  <a:srgbClr val="005AAA"/>
                </a:solidFill>
                <a:latin typeface="Arial" panose="020B0604020202020204" pitchFamily="34" charset="0"/>
                <a:ea typeface="Roboto" pitchFamily="2" charset="0"/>
                <a:cs typeface="Arial" panose="020B0604020202020204" pitchFamily="34" charset="0"/>
              </a:defRPr>
            </a:lvl1pPr>
          </a:lstStyle>
          <a:p>
            <a:r>
              <a:rPr lang="ru-RU" dirty="0"/>
              <a:t>Образец заголовка</a:t>
            </a:r>
          </a:p>
        </p:txBody>
      </p:sp>
      <p:sp>
        <p:nvSpPr>
          <p:cNvPr id="18" name="Рисунок 6"/>
          <p:cNvSpPr>
            <a:spLocks noGrp="1" noChangeAspect="1"/>
          </p:cNvSpPr>
          <p:nvPr>
            <p:ph type="pic" sz="quarter" idx="16"/>
          </p:nvPr>
        </p:nvSpPr>
        <p:spPr>
          <a:xfrm>
            <a:off x="479376" y="1587103"/>
            <a:ext cx="1165920" cy="1074472"/>
          </a:xfrm>
        </p:spPr>
        <p:txBody>
          <a:bodyPr/>
          <a:lstStyle/>
          <a:p>
            <a:endParaRPr lang="ru-RU" dirty="0"/>
          </a:p>
        </p:txBody>
      </p:sp>
    </p:spTree>
    <p:extLst>
      <p:ext uri="{BB962C8B-B14F-4D97-AF65-F5344CB8AC3E}">
        <p14:creationId xmlns:p14="http://schemas.microsoft.com/office/powerpoint/2010/main" val="151866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исунки справа">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609600" y="6356351"/>
            <a:ext cx="2844800" cy="365125"/>
          </a:xfrm>
          <a:prstGeom prst="rect">
            <a:avLst/>
          </a:prstGeom>
        </p:spPr>
        <p:txBody>
          <a:bodyPr/>
          <a:lstStyle/>
          <a:p>
            <a:fld id="{92213650-DE01-4D9B-9A57-7AE04BBA58A7}" type="datetime1">
              <a:rPr lang="ru-RU" smtClean="0"/>
              <a:pPr/>
              <a:t>26.02.2021</a:t>
            </a:fld>
            <a:endParaRPr lang="ru-RU"/>
          </a:p>
        </p:txBody>
      </p:sp>
      <p:sp>
        <p:nvSpPr>
          <p:cNvPr id="4" name="Нижний колонтитул 3"/>
          <p:cNvSpPr>
            <a:spLocks noGrp="1"/>
          </p:cNvSpPr>
          <p:nvPr>
            <p:ph type="ftr" sz="quarter" idx="11"/>
          </p:nvPr>
        </p:nvSpPr>
        <p:spPr>
          <a:xfrm>
            <a:off x="4165600" y="6356351"/>
            <a:ext cx="3860800" cy="365125"/>
          </a:xfrm>
          <a:prstGeom prst="rect">
            <a:avLst/>
          </a:prstGeom>
        </p:spPr>
        <p:txBody>
          <a:bodyPr/>
          <a:lstStyle/>
          <a:p>
            <a:r>
              <a:rPr lang="fr-FR"/>
              <a:t>hhh</a:t>
            </a:r>
            <a:endParaRPr lang="ru-RU"/>
          </a:p>
        </p:txBody>
      </p:sp>
      <p:sp>
        <p:nvSpPr>
          <p:cNvPr id="5" name="Номер слайда 4"/>
          <p:cNvSpPr>
            <a:spLocks noGrp="1"/>
          </p:cNvSpPr>
          <p:nvPr>
            <p:ph type="sldNum" sz="quarter" idx="12"/>
          </p:nvPr>
        </p:nvSpPr>
        <p:spPr>
          <a:xfrm>
            <a:off x="11136560" y="6356351"/>
            <a:ext cx="445840" cy="365125"/>
          </a:xfrm>
          <a:prstGeom prst="rect">
            <a:avLst/>
          </a:prstGeom>
        </p:spPr>
        <p:txBody>
          <a:bodyPr/>
          <a:lstStyle/>
          <a:p>
            <a:fld id="{725C68B6-61C2-468F-89AB-4B9F7531AA68}" type="slidenum">
              <a:rPr lang="ru-RU" smtClean="0"/>
              <a:pPr/>
              <a:t>‹#›</a:t>
            </a:fld>
            <a:endParaRPr lang="ru-RU"/>
          </a:p>
        </p:txBody>
      </p:sp>
      <p:sp>
        <p:nvSpPr>
          <p:cNvPr id="7" name="Рисунок 6"/>
          <p:cNvSpPr>
            <a:spLocks noGrp="1" noChangeAspect="1"/>
          </p:cNvSpPr>
          <p:nvPr>
            <p:ph type="pic" sz="quarter" idx="13"/>
          </p:nvPr>
        </p:nvSpPr>
        <p:spPr>
          <a:xfrm>
            <a:off x="9120336" y="4840340"/>
            <a:ext cx="3035154" cy="1721430"/>
          </a:xfrm>
        </p:spPr>
        <p:txBody>
          <a:bodyPr/>
          <a:lstStyle/>
          <a:p>
            <a:endParaRPr lang="ru-RU" dirty="0"/>
          </a:p>
        </p:txBody>
      </p:sp>
      <p:sp>
        <p:nvSpPr>
          <p:cNvPr id="12" name="Рисунок 6"/>
          <p:cNvSpPr>
            <a:spLocks noGrp="1" noChangeAspect="1"/>
          </p:cNvSpPr>
          <p:nvPr>
            <p:ph type="pic" sz="quarter" idx="14"/>
          </p:nvPr>
        </p:nvSpPr>
        <p:spPr>
          <a:xfrm>
            <a:off x="9120336" y="3118910"/>
            <a:ext cx="3035154" cy="1721430"/>
          </a:xfrm>
        </p:spPr>
        <p:txBody>
          <a:bodyPr/>
          <a:lstStyle/>
          <a:p>
            <a:endParaRPr lang="ru-RU"/>
          </a:p>
        </p:txBody>
      </p:sp>
      <p:sp>
        <p:nvSpPr>
          <p:cNvPr id="13" name="Рисунок 6"/>
          <p:cNvSpPr>
            <a:spLocks noGrp="1" noChangeAspect="1"/>
          </p:cNvSpPr>
          <p:nvPr>
            <p:ph type="pic" sz="quarter" idx="15"/>
          </p:nvPr>
        </p:nvSpPr>
        <p:spPr>
          <a:xfrm>
            <a:off x="9120336" y="1397480"/>
            <a:ext cx="3035154" cy="1721430"/>
          </a:xfrm>
        </p:spPr>
        <p:txBody>
          <a:bodyPr/>
          <a:lstStyle/>
          <a:p>
            <a:endParaRPr lang="ru-RU"/>
          </a:p>
        </p:txBody>
      </p:sp>
      <p:sp>
        <p:nvSpPr>
          <p:cNvPr id="14" name="Прямоугольник 13"/>
          <p:cNvSpPr>
            <a:spLocks/>
          </p:cNvSpPr>
          <p:nvPr userDrawn="1"/>
        </p:nvSpPr>
        <p:spPr>
          <a:xfrm flipV="1">
            <a:off x="0" y="1095174"/>
            <a:ext cx="12192000" cy="57461"/>
          </a:xfrm>
          <a:prstGeom prst="rect">
            <a:avLst/>
          </a:prstGeom>
          <a:gradFill flip="none" rotWithShape="1">
            <a:gsLst>
              <a:gs pos="0">
                <a:srgbClr val="005AAA"/>
              </a:gs>
              <a:gs pos="75000">
                <a:srgbClr val="AB3A8D"/>
              </a:gs>
              <a:gs pos="100000">
                <a:srgbClr val="E72B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48" y="210337"/>
            <a:ext cx="1833045" cy="742570"/>
          </a:xfrm>
          <a:prstGeom prst="rect">
            <a:avLst/>
          </a:prstGeom>
        </p:spPr>
      </p:pic>
      <p:sp>
        <p:nvSpPr>
          <p:cNvPr id="17" name="Заголовок 1"/>
          <p:cNvSpPr>
            <a:spLocks noGrp="1"/>
          </p:cNvSpPr>
          <p:nvPr>
            <p:ph type="title"/>
          </p:nvPr>
        </p:nvSpPr>
        <p:spPr>
          <a:xfrm>
            <a:off x="191344" y="68069"/>
            <a:ext cx="9865096" cy="1027106"/>
          </a:xfrm>
          <a:prstGeom prst="rect">
            <a:avLst/>
          </a:prstGeom>
          <a:solidFill>
            <a:schemeClr val="bg1"/>
          </a:solidFill>
        </p:spPr>
        <p:txBody>
          <a:bodyPr>
            <a:normAutofit/>
          </a:bodyPr>
          <a:lstStyle>
            <a:lvl1pPr algn="l">
              <a:defRPr sz="2900" b="1">
                <a:solidFill>
                  <a:srgbClr val="005AAA"/>
                </a:solidFill>
                <a:latin typeface="Arial" panose="020B0604020202020204" pitchFamily="34" charset="0"/>
                <a:ea typeface="Roboto" pitchFamily="2" charset="0"/>
                <a:cs typeface="Arial" panose="020B0604020202020204" pitchFamily="34" charset="0"/>
              </a:defRPr>
            </a:lvl1pPr>
          </a:lstStyle>
          <a:p>
            <a:r>
              <a:rPr lang="ru-RU" dirty="0"/>
              <a:t>Образец заголовка</a:t>
            </a:r>
          </a:p>
        </p:txBody>
      </p:sp>
      <p:sp>
        <p:nvSpPr>
          <p:cNvPr id="19" name="Содержимое 2"/>
          <p:cNvSpPr>
            <a:spLocks noGrp="1"/>
          </p:cNvSpPr>
          <p:nvPr>
            <p:ph sz="half" idx="17"/>
          </p:nvPr>
        </p:nvSpPr>
        <p:spPr>
          <a:xfrm>
            <a:off x="609600" y="1600201"/>
            <a:ext cx="8222704" cy="4525963"/>
          </a:xfrm>
          <a:prstGeom prst="rect">
            <a:avLst/>
          </a:prstGeom>
        </p:spPr>
        <p:txBody>
          <a:bodyPr>
            <a:normAutofit/>
          </a:bodyPr>
          <a:lstStyle>
            <a:lvl1pPr marL="0" indent="0">
              <a:buNone/>
              <a:defRPr sz="1800">
                <a:solidFill>
                  <a:srgbClr val="005AAA"/>
                </a:solidFill>
                <a:latin typeface="Arial" panose="020B0604020202020204" pitchFamily="34" charset="0"/>
                <a:ea typeface="Roboto Cn" pitchFamily="2" charset="0"/>
                <a:cs typeface="Arial" panose="020B0604020202020204" pitchFamily="34" charset="0"/>
              </a:defRPr>
            </a:lvl1pPr>
            <a:lvl2pPr>
              <a:defRPr sz="2400">
                <a:solidFill>
                  <a:srgbClr val="005AAA"/>
                </a:solidFill>
                <a:latin typeface="Roboto Cn" pitchFamily="2" charset="0"/>
                <a:ea typeface="Roboto Cn" pitchFamily="2" charset="0"/>
              </a:defRPr>
            </a:lvl2pPr>
            <a:lvl3pPr>
              <a:defRPr sz="2000">
                <a:solidFill>
                  <a:srgbClr val="005AAA"/>
                </a:solidFill>
                <a:latin typeface="Roboto Cn" pitchFamily="2" charset="0"/>
                <a:ea typeface="Roboto Cn" pitchFamily="2" charset="0"/>
              </a:defRPr>
            </a:lvl3pPr>
            <a:lvl4pPr>
              <a:defRPr sz="1800">
                <a:solidFill>
                  <a:srgbClr val="005AAA"/>
                </a:solidFill>
                <a:latin typeface="Roboto Cn" pitchFamily="2" charset="0"/>
                <a:ea typeface="Roboto Cn" pitchFamily="2" charset="0"/>
              </a:defRPr>
            </a:lvl4pPr>
            <a:lvl5pPr>
              <a:defRPr sz="1800">
                <a:solidFill>
                  <a:srgbClr val="005AAA"/>
                </a:solidFill>
                <a:latin typeface="Roboto Cn" pitchFamily="2" charset="0"/>
                <a:ea typeface="Roboto Cn" pitchFamily="2" charset="0"/>
              </a:defRPr>
            </a:lvl5pPr>
            <a:lvl6pPr>
              <a:defRPr sz="1800"/>
            </a:lvl6pPr>
            <a:lvl7pPr>
              <a:defRPr sz="1800"/>
            </a:lvl7pPr>
            <a:lvl8pPr>
              <a:defRPr sz="1800"/>
            </a:lvl8pPr>
            <a:lvl9pPr>
              <a:defRPr sz="1800"/>
            </a:lvl9pPr>
          </a:lstStyle>
          <a:p>
            <a:pPr lvl="0"/>
            <a:r>
              <a:rPr lang="ru-RU" dirty="0"/>
              <a:t>Образец текста</a:t>
            </a:r>
          </a:p>
        </p:txBody>
      </p:sp>
    </p:spTree>
    <p:extLst>
      <p:ext uri="{BB962C8B-B14F-4D97-AF65-F5344CB8AC3E}">
        <p14:creationId xmlns:p14="http://schemas.microsoft.com/office/powerpoint/2010/main" val="233961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78317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266341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401879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208471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6598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54806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25198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D2DC9BF-9615-4228-BD4D-D384CCE76314}" type="datetimeFigureOut">
              <a:rPr lang="ru-RU" smtClean="0"/>
              <a:pPr/>
              <a:t>26.02.2021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2AD958-99C3-4D9E-B11B-AB968831006F}" type="slidenum">
              <a:rPr lang="ru-RU" smtClean="0"/>
              <a:pPr/>
              <a:t>‹#›</a:t>
            </a:fld>
            <a:endParaRPr lang="ru-RU"/>
          </a:p>
        </p:txBody>
      </p:sp>
    </p:spTree>
    <p:extLst>
      <p:ext uri="{BB962C8B-B14F-4D97-AF65-F5344CB8AC3E}">
        <p14:creationId xmlns:p14="http://schemas.microsoft.com/office/powerpoint/2010/main" val="358603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DC9BF-9615-4228-BD4D-D384CCE76314}" type="datetimeFigureOut">
              <a:rPr lang="ru-RU" smtClean="0"/>
              <a:pPr/>
              <a:t>26.02.2021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AD958-99C3-4D9E-B11B-AB968831006F}" type="slidenum">
              <a:rPr lang="ru-RU" smtClean="0"/>
              <a:pPr/>
              <a:t>‹#›</a:t>
            </a:fld>
            <a:endParaRPr lang="ru-RU"/>
          </a:p>
        </p:txBody>
      </p:sp>
    </p:spTree>
    <p:extLst>
      <p:ext uri="{BB962C8B-B14F-4D97-AF65-F5344CB8AC3E}">
        <p14:creationId xmlns:p14="http://schemas.microsoft.com/office/powerpoint/2010/main" val="2845635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52" r:id="rId10"/>
    <p:sldLayoutId id="2147483678" r:id="rId11"/>
    <p:sldLayoutId id="2147483654" r:id="rId12"/>
    <p:sldLayoutId id="2147483674" r:id="rId13"/>
    <p:sldLayoutId id="2147483676" r:id="rId14"/>
    <p:sldLayoutId id="2147483672" r:id="rId15"/>
    <p:sldLayoutId id="2147483673"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uai.ru/" TargetMode="External"/><Relationship Id="rId2" Type="http://schemas.openxmlformats.org/officeDocument/2006/relationships/hyperlink" Target="mailto:int@guap.ru" TargetMode="Externa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new.guap.ru/fspo" TargetMode="Externa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hyperlink" Target="http://new.guap.ru/fdpo" TargetMode="Externa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gif"/></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688" y="1700808"/>
            <a:ext cx="7344816" cy="1800200"/>
          </a:xfrm>
        </p:spPr>
        <p:txBody>
          <a:bodyPr>
            <a:noAutofit/>
          </a:bodyPr>
          <a:lstStyle/>
          <a:p>
            <a:r>
              <a:rPr lang="en-US" sz="3600" b="1" dirty="0">
                <a:solidFill>
                  <a:srgbClr val="005AAA"/>
                </a:solidFill>
                <a:latin typeface="Arial" panose="020B0604020202020204" pitchFamily="34" charset="0"/>
                <a:ea typeface="Roboto" pitchFamily="2" charset="0"/>
                <a:cs typeface="Arial" panose="020B0604020202020204" pitchFamily="34" charset="0"/>
              </a:rPr>
              <a:t>SAINT-PETERSBURG</a:t>
            </a:r>
            <a:br>
              <a:rPr lang="en-US" sz="3600" b="1" dirty="0">
                <a:solidFill>
                  <a:srgbClr val="005AAA"/>
                </a:solidFill>
                <a:latin typeface="Arial" panose="020B0604020202020204" pitchFamily="34" charset="0"/>
                <a:ea typeface="Roboto" pitchFamily="2" charset="0"/>
                <a:cs typeface="Arial" panose="020B0604020202020204" pitchFamily="34" charset="0"/>
              </a:rPr>
            </a:br>
            <a:r>
              <a:rPr lang="en-US" sz="3600" b="1" dirty="0">
                <a:solidFill>
                  <a:srgbClr val="005AAA"/>
                </a:solidFill>
                <a:latin typeface="Arial" panose="020B0604020202020204" pitchFamily="34" charset="0"/>
                <a:ea typeface="Roboto" pitchFamily="2" charset="0"/>
                <a:cs typeface="Arial" panose="020B0604020202020204" pitchFamily="34" charset="0"/>
              </a:rPr>
              <a:t>STATE UNIVERSITY</a:t>
            </a:r>
            <a:br>
              <a:rPr lang="en-US" sz="3600" b="1" dirty="0">
                <a:solidFill>
                  <a:srgbClr val="005AAA"/>
                </a:solidFill>
                <a:latin typeface="Arial" panose="020B0604020202020204" pitchFamily="34" charset="0"/>
                <a:ea typeface="Roboto" pitchFamily="2" charset="0"/>
                <a:cs typeface="Arial" panose="020B0604020202020204" pitchFamily="34" charset="0"/>
              </a:rPr>
            </a:br>
            <a:r>
              <a:rPr lang="en-US" sz="3600" b="1" dirty="0">
                <a:solidFill>
                  <a:srgbClr val="005AAA"/>
                </a:solidFill>
                <a:latin typeface="Arial" panose="020B0604020202020204" pitchFamily="34" charset="0"/>
                <a:ea typeface="Roboto" pitchFamily="2" charset="0"/>
                <a:cs typeface="Arial" panose="020B0604020202020204" pitchFamily="34" charset="0"/>
              </a:rPr>
              <a:t>OF AEROSPACE INSTRUMENTATION</a:t>
            </a:r>
            <a:endParaRPr lang="ru-RU" sz="3600" b="1" dirty="0">
              <a:solidFill>
                <a:srgbClr val="005AAA"/>
              </a:solidFill>
              <a:latin typeface="Arial" panose="020B0604020202020204" pitchFamily="34" charset="0"/>
              <a:ea typeface="Roboto" pitchFamily="2" charset="0"/>
              <a:cs typeface="Arial" panose="020B0604020202020204" pitchFamily="34" charset="0"/>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280" y="5347902"/>
            <a:ext cx="2837408" cy="11502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en-US" sz="3200" dirty="0"/>
              <a:t>Main Directions of Scientific Research</a:t>
            </a:r>
            <a:endParaRPr lang="ru-RU" sz="3200" dirty="0"/>
          </a:p>
        </p:txBody>
      </p:sp>
      <p:graphicFrame>
        <p:nvGraphicFramePr>
          <p:cNvPr id="8" name="Диаграмма 7"/>
          <p:cNvGraphicFramePr>
            <a:graphicFrameLocks/>
          </p:cNvGraphicFramePr>
          <p:nvPr>
            <p:extLst>
              <p:ext uri="{D42A27DB-BD31-4B8C-83A1-F6EECF244321}">
                <p14:modId xmlns:p14="http://schemas.microsoft.com/office/powerpoint/2010/main" val="288866475"/>
              </p:ext>
            </p:extLst>
          </p:nvPr>
        </p:nvGraphicFramePr>
        <p:xfrm>
          <a:off x="499865" y="2057982"/>
          <a:ext cx="5439680" cy="4056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566224070"/>
              </p:ext>
            </p:extLst>
          </p:nvPr>
        </p:nvGraphicFramePr>
        <p:xfrm>
          <a:off x="6854398" y="68069"/>
          <a:ext cx="4714210" cy="6603302"/>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6397599" y="1253413"/>
            <a:ext cx="5627808" cy="646331"/>
          </a:xfrm>
          <a:prstGeom prst="rect">
            <a:avLst/>
          </a:prstGeom>
        </p:spPr>
        <p:txBody>
          <a:bodyPr wrap="square">
            <a:spAutoFit/>
          </a:bodyPr>
          <a:lstStyle/>
          <a:p>
            <a:pPr algn="ctr">
              <a:defRPr/>
            </a:pPr>
            <a:r>
              <a:rPr lang="en-US" dirty="0">
                <a:solidFill>
                  <a:srgbClr val="005AAA"/>
                </a:solidFill>
                <a:latin typeface="Arial" panose="020B0604020202020204" pitchFamily="34" charset="0"/>
                <a:ea typeface="Roboto Cn" pitchFamily="2" charset="0"/>
                <a:cs typeface="Arial" panose="020B0604020202020204" pitchFamily="34" charset="0"/>
              </a:rPr>
              <a:t>P</a:t>
            </a:r>
            <a:r>
              <a:rPr lang="ru-RU" dirty="0" err="1">
                <a:solidFill>
                  <a:srgbClr val="005AAA"/>
                </a:solidFill>
                <a:latin typeface="Arial" panose="020B0604020202020204" pitchFamily="34" charset="0"/>
                <a:ea typeface="Roboto Cn" pitchFamily="2" charset="0"/>
                <a:cs typeface="Arial" panose="020B0604020202020204" pitchFamily="34" charset="0"/>
              </a:rPr>
              <a:t>riority</a:t>
            </a:r>
            <a:r>
              <a:rPr lang="ru-RU" dirty="0">
                <a:solidFill>
                  <a:srgbClr val="005AAA"/>
                </a:solidFill>
                <a:latin typeface="Arial" panose="020B0604020202020204" pitchFamily="34" charset="0"/>
                <a:ea typeface="Roboto Cn" pitchFamily="2" charset="0"/>
                <a:cs typeface="Arial" panose="020B0604020202020204" pitchFamily="34" charset="0"/>
              </a:rPr>
              <a:t> </a:t>
            </a:r>
            <a:r>
              <a:rPr lang="ru-RU" dirty="0" err="1">
                <a:solidFill>
                  <a:srgbClr val="005AAA"/>
                </a:solidFill>
                <a:latin typeface="Arial" panose="020B0604020202020204" pitchFamily="34" charset="0"/>
                <a:ea typeface="Roboto Cn" pitchFamily="2" charset="0"/>
                <a:cs typeface="Arial" panose="020B0604020202020204" pitchFamily="34" charset="0"/>
              </a:rPr>
              <a:t>directions</a:t>
            </a:r>
            <a:r>
              <a:rPr lang="ru-RU" dirty="0">
                <a:solidFill>
                  <a:srgbClr val="005AAA"/>
                </a:solidFill>
                <a:latin typeface="Arial" panose="020B0604020202020204" pitchFamily="34" charset="0"/>
                <a:ea typeface="Roboto Cn" pitchFamily="2" charset="0"/>
                <a:cs typeface="Arial" panose="020B0604020202020204" pitchFamily="34" charset="0"/>
              </a:rPr>
              <a:t> </a:t>
            </a:r>
            <a:r>
              <a:rPr lang="ru-RU" dirty="0" err="1">
                <a:solidFill>
                  <a:srgbClr val="005AAA"/>
                </a:solidFill>
                <a:latin typeface="Arial" panose="020B0604020202020204" pitchFamily="34" charset="0"/>
                <a:ea typeface="Roboto Cn" pitchFamily="2" charset="0"/>
                <a:cs typeface="Arial" panose="020B0604020202020204" pitchFamily="34" charset="0"/>
              </a:rPr>
              <a:t>of</a:t>
            </a:r>
            <a:r>
              <a:rPr lang="ru-RU" dirty="0">
                <a:solidFill>
                  <a:srgbClr val="005AAA"/>
                </a:solidFill>
                <a:latin typeface="Arial" panose="020B0604020202020204" pitchFamily="34" charset="0"/>
                <a:ea typeface="Roboto Cn" pitchFamily="2" charset="0"/>
                <a:cs typeface="Arial" panose="020B0604020202020204" pitchFamily="34" charset="0"/>
              </a:rPr>
              <a:t> </a:t>
            </a:r>
            <a:r>
              <a:rPr lang="ru-RU" dirty="0" err="1">
                <a:solidFill>
                  <a:srgbClr val="005AAA"/>
                </a:solidFill>
                <a:latin typeface="Arial" panose="020B0604020202020204" pitchFamily="34" charset="0"/>
                <a:ea typeface="Roboto Cn" pitchFamily="2" charset="0"/>
                <a:cs typeface="Arial" panose="020B0604020202020204" pitchFamily="34" charset="0"/>
              </a:rPr>
              <a:t>development</a:t>
            </a:r>
            <a:r>
              <a:rPr lang="ru-RU" dirty="0">
                <a:solidFill>
                  <a:srgbClr val="005AAA"/>
                </a:solidFill>
                <a:latin typeface="Arial" panose="020B0604020202020204" pitchFamily="34" charset="0"/>
                <a:ea typeface="Roboto Cn" pitchFamily="2" charset="0"/>
                <a:cs typeface="Arial" panose="020B0604020202020204" pitchFamily="34" charset="0"/>
              </a:rPr>
              <a:t> </a:t>
            </a:r>
            <a:endParaRPr lang="en-US" dirty="0">
              <a:solidFill>
                <a:srgbClr val="005AAA"/>
              </a:solidFill>
              <a:latin typeface="Arial" panose="020B0604020202020204" pitchFamily="34" charset="0"/>
              <a:ea typeface="Roboto Cn" pitchFamily="2" charset="0"/>
              <a:cs typeface="Arial" panose="020B0604020202020204" pitchFamily="34" charset="0"/>
            </a:endParaRPr>
          </a:p>
          <a:p>
            <a:pPr algn="ctr">
              <a:defRPr/>
            </a:pPr>
            <a:r>
              <a:rPr lang="ru-RU" dirty="0" err="1">
                <a:solidFill>
                  <a:srgbClr val="005AAA"/>
                </a:solidFill>
                <a:latin typeface="Arial" panose="020B0604020202020204" pitchFamily="34" charset="0"/>
                <a:ea typeface="Roboto Cn" pitchFamily="2" charset="0"/>
                <a:cs typeface="Arial" panose="020B0604020202020204" pitchFamily="34" charset="0"/>
              </a:rPr>
              <a:t>of</a:t>
            </a:r>
            <a:r>
              <a:rPr lang="ru-RU" dirty="0">
                <a:solidFill>
                  <a:srgbClr val="005AAA"/>
                </a:solidFill>
                <a:latin typeface="Arial" panose="020B0604020202020204" pitchFamily="34" charset="0"/>
                <a:ea typeface="Roboto Cn" pitchFamily="2" charset="0"/>
                <a:cs typeface="Arial" panose="020B0604020202020204" pitchFamily="34" charset="0"/>
              </a:rPr>
              <a:t> </a:t>
            </a:r>
            <a:r>
              <a:rPr lang="en-US" dirty="0">
                <a:solidFill>
                  <a:srgbClr val="005AAA"/>
                </a:solidFill>
                <a:latin typeface="Arial" panose="020B0604020202020204" pitchFamily="34" charset="0"/>
                <a:ea typeface="Roboto Cn" pitchFamily="2" charset="0"/>
                <a:cs typeface="Arial" panose="020B0604020202020204" pitchFamily="34" charset="0"/>
              </a:rPr>
              <a:t>scientific</a:t>
            </a:r>
            <a:r>
              <a:rPr lang="ru-RU" dirty="0">
                <a:solidFill>
                  <a:srgbClr val="005AAA"/>
                </a:solidFill>
                <a:latin typeface="Arial" panose="020B0604020202020204" pitchFamily="34" charset="0"/>
                <a:ea typeface="Roboto Cn" pitchFamily="2" charset="0"/>
                <a:cs typeface="Arial" panose="020B0604020202020204" pitchFamily="34" charset="0"/>
              </a:rPr>
              <a:t> </a:t>
            </a:r>
            <a:r>
              <a:rPr lang="en-US" dirty="0">
                <a:solidFill>
                  <a:srgbClr val="005AAA"/>
                </a:solidFill>
                <a:latin typeface="Arial" panose="020B0604020202020204" pitchFamily="34" charset="0"/>
                <a:ea typeface="Roboto Cn" pitchFamily="2" charset="0"/>
                <a:cs typeface="Arial" panose="020B0604020202020204" pitchFamily="34" charset="0"/>
              </a:rPr>
              <a:t>and </a:t>
            </a:r>
            <a:r>
              <a:rPr lang="ru-RU" dirty="0" err="1">
                <a:solidFill>
                  <a:srgbClr val="005AAA"/>
                </a:solidFill>
                <a:latin typeface="Arial" panose="020B0604020202020204" pitchFamily="34" charset="0"/>
                <a:ea typeface="Roboto Cn" pitchFamily="2" charset="0"/>
                <a:cs typeface="Arial" panose="020B0604020202020204" pitchFamily="34" charset="0"/>
              </a:rPr>
              <a:t>technological</a:t>
            </a:r>
            <a:r>
              <a:rPr lang="ru-RU" dirty="0">
                <a:solidFill>
                  <a:srgbClr val="005AAA"/>
                </a:solidFill>
                <a:latin typeface="Arial" panose="020B0604020202020204" pitchFamily="34" charset="0"/>
                <a:ea typeface="Roboto Cn" pitchFamily="2" charset="0"/>
                <a:cs typeface="Arial" panose="020B0604020202020204" pitchFamily="34" charset="0"/>
              </a:rPr>
              <a:t> </a:t>
            </a:r>
            <a:r>
              <a:rPr lang="ru-RU" dirty="0" err="1">
                <a:solidFill>
                  <a:srgbClr val="005AAA"/>
                </a:solidFill>
                <a:latin typeface="Arial" panose="020B0604020202020204" pitchFamily="34" charset="0"/>
                <a:ea typeface="Roboto Cn" pitchFamily="2" charset="0"/>
                <a:cs typeface="Arial" panose="020B0604020202020204" pitchFamily="34" charset="0"/>
              </a:rPr>
              <a:t>complex</a:t>
            </a:r>
            <a:r>
              <a:rPr lang="ru-RU" dirty="0">
                <a:solidFill>
                  <a:srgbClr val="005AAA"/>
                </a:solidFill>
                <a:latin typeface="Arial" panose="020B0604020202020204" pitchFamily="34" charset="0"/>
                <a:ea typeface="Roboto Cn" pitchFamily="2" charset="0"/>
                <a:cs typeface="Arial" panose="020B0604020202020204" pitchFamily="34" charset="0"/>
              </a:rPr>
              <a:t> </a:t>
            </a:r>
            <a:r>
              <a:rPr lang="en-US" dirty="0">
                <a:solidFill>
                  <a:srgbClr val="005AAA"/>
                </a:solidFill>
                <a:latin typeface="Arial" panose="020B0604020202020204" pitchFamily="34" charset="0"/>
                <a:ea typeface="Roboto Cn" pitchFamily="2" charset="0"/>
                <a:cs typeface="Arial" panose="020B0604020202020204" pitchFamily="34" charset="0"/>
              </a:rPr>
              <a:t>in Russia</a:t>
            </a:r>
            <a:endParaRPr lang="ru-RU" dirty="0">
              <a:solidFill>
                <a:srgbClr val="005AAA"/>
              </a:solidFill>
              <a:latin typeface="Arial" panose="020B0604020202020204" pitchFamily="34" charset="0"/>
              <a:ea typeface="Roboto Cn" pitchFamily="2" charset="0"/>
              <a:cs typeface="Arial" panose="020B0604020202020204" pitchFamily="34" charset="0"/>
            </a:endParaRPr>
          </a:p>
        </p:txBody>
      </p:sp>
      <p:sp>
        <p:nvSpPr>
          <p:cNvPr id="11" name="Прямоугольник 10"/>
          <p:cNvSpPr/>
          <p:nvPr/>
        </p:nvSpPr>
        <p:spPr>
          <a:xfrm>
            <a:off x="2063552" y="1406652"/>
            <a:ext cx="2312988" cy="368300"/>
          </a:xfrm>
          <a:prstGeom prst="rect">
            <a:avLst/>
          </a:prstGeom>
        </p:spPr>
        <p:txBody>
          <a:bodyPr>
            <a:spAutoFit/>
          </a:bodyPr>
          <a:lstStyle/>
          <a:p>
            <a:pPr>
              <a:defRPr/>
            </a:pPr>
            <a:r>
              <a:rPr lang="en-US" dirty="0">
                <a:solidFill>
                  <a:srgbClr val="005AAA"/>
                </a:solidFill>
                <a:latin typeface="Arial" panose="020B0604020202020204" pitchFamily="34" charset="0"/>
                <a:ea typeface="Roboto Cn" pitchFamily="2" charset="0"/>
                <a:cs typeface="Arial" panose="020B0604020202020204" pitchFamily="34" charset="0"/>
              </a:rPr>
              <a:t>Fields of knowledge</a:t>
            </a:r>
            <a:endParaRPr lang="ru-RU" dirty="0">
              <a:solidFill>
                <a:srgbClr val="005AAA"/>
              </a:solidFill>
              <a:latin typeface="Arial" panose="020B0604020202020204" pitchFamily="34" charset="0"/>
              <a:ea typeface="Roboto Cn" pitchFamily="2" charset="0"/>
              <a:cs typeface="Arial" panose="020B0604020202020204" pitchFamily="34" charset="0"/>
            </a:endParaRPr>
          </a:p>
        </p:txBody>
      </p:sp>
    </p:spTree>
    <p:extLst>
      <p:ext uri="{BB962C8B-B14F-4D97-AF65-F5344CB8AC3E}">
        <p14:creationId xmlns:p14="http://schemas.microsoft.com/office/powerpoint/2010/main" val="135146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6020330" y="1268760"/>
            <a:ext cx="5836310" cy="4525963"/>
          </a:xfrm>
        </p:spPr>
        <p:txBody>
          <a:bodyPr>
            <a:noAutofit/>
          </a:bodyPr>
          <a:lstStyle/>
          <a:p>
            <a:pPr marL="285750" indent="-285750" algn="just">
              <a:buFont typeface="Arial" panose="020B0604020202020204" pitchFamily="34" charset="0"/>
              <a:buChar char="•"/>
            </a:pPr>
            <a:r>
              <a:rPr lang="en-US" sz="1900" dirty="0"/>
              <a:t>Integration with the leading domestic and international research centers and knowledge-intensive enterprises in the Aerospace Industry as well as large-scale collaboration with businesses provide the SUAI a position of confidence in the educational market and a huge potential for future development. </a:t>
            </a:r>
          </a:p>
          <a:p>
            <a:pPr marL="285750" indent="-285750" algn="just">
              <a:buFont typeface="Arial" panose="020B0604020202020204" pitchFamily="34" charset="0"/>
              <a:buChar char="•"/>
            </a:pPr>
            <a:r>
              <a:rPr lang="en-US" sz="1900" dirty="0"/>
              <a:t>SUAI comprises about 20 enterprise-based departments, partners to leading companies in the North-West Aerospace Cluster. </a:t>
            </a:r>
          </a:p>
          <a:p>
            <a:pPr marL="285750" indent="-285750" algn="just">
              <a:buFont typeface="Arial" panose="020B0604020202020204" pitchFamily="34" charset="0"/>
              <a:buChar char="•"/>
            </a:pPr>
            <a:r>
              <a:rPr lang="en-US" sz="1900" dirty="0"/>
              <a:t>Interaction with businesses and organizations within the Cluster is conducted on the “full circle” basis — from basic research to experimental development and prototyping. </a:t>
            </a:r>
          </a:p>
          <a:p>
            <a:pPr marL="285750" indent="-285750" algn="just">
              <a:buFont typeface="Arial" panose="020B0604020202020204" pitchFamily="34" charset="0"/>
              <a:buChar char="•"/>
            </a:pPr>
            <a:r>
              <a:rPr lang="en-US" sz="1900" dirty="0"/>
              <a:t>There are joint Nokia-SUAI laboratories, the SUAI-EMC permanent working groups</a:t>
            </a:r>
            <a:r>
              <a:rPr lang="ru-RU" sz="1900" dirty="0"/>
              <a:t>.</a:t>
            </a:r>
            <a:r>
              <a:rPr lang="en-US" sz="1900" dirty="0"/>
              <a:t> Besides, the University develops long-term projects with Siemens-Networks, Cadence, and the European Space Technology Centre, the ESTEC. </a:t>
            </a:r>
          </a:p>
        </p:txBody>
      </p:sp>
      <p:sp>
        <p:nvSpPr>
          <p:cNvPr id="5" name="Заголовок 4"/>
          <p:cNvSpPr>
            <a:spLocks noGrp="1"/>
          </p:cNvSpPr>
          <p:nvPr>
            <p:ph type="title"/>
          </p:nvPr>
        </p:nvSpPr>
        <p:spPr/>
        <p:txBody>
          <a:bodyPr>
            <a:normAutofit/>
          </a:bodyPr>
          <a:lstStyle/>
          <a:p>
            <a:r>
              <a:rPr lang="en-US" sz="3200" dirty="0"/>
              <a:t>Cooperation with Industry</a:t>
            </a:r>
            <a:endParaRPr lang="ru-RU" sz="3200" dirty="0"/>
          </a:p>
        </p:txBody>
      </p:sp>
      <p:sp>
        <p:nvSpPr>
          <p:cNvPr id="8" name="object 7">
            <a:extLst>
              <a:ext uri="{FF2B5EF4-FFF2-40B4-BE49-F238E27FC236}">
                <a16:creationId xmlns:a16="http://schemas.microsoft.com/office/drawing/2014/main" id="{31611793-01B0-4C16-AED3-7F678AC9FAEF}"/>
              </a:ext>
            </a:extLst>
          </p:cNvPr>
          <p:cNvSpPr/>
          <p:nvPr/>
        </p:nvSpPr>
        <p:spPr>
          <a:xfrm>
            <a:off x="2374884" y="1538849"/>
            <a:ext cx="1203902" cy="798794"/>
          </a:xfrm>
          <a:prstGeom prst="rect">
            <a:avLst/>
          </a:prstGeom>
          <a:blipFill>
            <a:blip r:embed="rId2"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9" name="object 8">
            <a:extLst>
              <a:ext uri="{FF2B5EF4-FFF2-40B4-BE49-F238E27FC236}">
                <a16:creationId xmlns:a16="http://schemas.microsoft.com/office/drawing/2014/main" id="{4B0525B6-C766-44D1-AFAF-CCBEA158AD67}"/>
              </a:ext>
            </a:extLst>
          </p:cNvPr>
          <p:cNvSpPr/>
          <p:nvPr/>
        </p:nvSpPr>
        <p:spPr>
          <a:xfrm>
            <a:off x="407368" y="1484784"/>
            <a:ext cx="948056" cy="945211"/>
          </a:xfrm>
          <a:prstGeom prst="rect">
            <a:avLst/>
          </a:prstGeom>
          <a:blipFill>
            <a:blip r:embed="rId3"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0" name="object 9">
            <a:extLst>
              <a:ext uri="{FF2B5EF4-FFF2-40B4-BE49-F238E27FC236}">
                <a16:creationId xmlns:a16="http://schemas.microsoft.com/office/drawing/2014/main" id="{2B570C74-3A0E-427F-B38F-DF18FE1CC005}"/>
              </a:ext>
            </a:extLst>
          </p:cNvPr>
          <p:cNvSpPr/>
          <p:nvPr/>
        </p:nvSpPr>
        <p:spPr>
          <a:xfrm>
            <a:off x="407081" y="3036489"/>
            <a:ext cx="1825661" cy="287880"/>
          </a:xfrm>
          <a:prstGeom prst="rect">
            <a:avLst/>
          </a:prstGeom>
          <a:blipFill>
            <a:blip r:embed="rId4"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1" name="object 10">
            <a:extLst>
              <a:ext uri="{FF2B5EF4-FFF2-40B4-BE49-F238E27FC236}">
                <a16:creationId xmlns:a16="http://schemas.microsoft.com/office/drawing/2014/main" id="{99F995EE-D1B4-4C04-B981-FEF3B7347A0E}"/>
              </a:ext>
            </a:extLst>
          </p:cNvPr>
          <p:cNvSpPr/>
          <p:nvPr/>
        </p:nvSpPr>
        <p:spPr>
          <a:xfrm>
            <a:off x="3272006" y="4054088"/>
            <a:ext cx="2469314" cy="592644"/>
          </a:xfrm>
          <a:prstGeom prst="rect">
            <a:avLst/>
          </a:prstGeom>
          <a:blipFill>
            <a:blip r:embed="rId5"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2" name="object 11">
            <a:extLst>
              <a:ext uri="{FF2B5EF4-FFF2-40B4-BE49-F238E27FC236}">
                <a16:creationId xmlns:a16="http://schemas.microsoft.com/office/drawing/2014/main" id="{E58F7F9E-9269-46D1-B1C0-F226D049D699}"/>
              </a:ext>
            </a:extLst>
          </p:cNvPr>
          <p:cNvSpPr/>
          <p:nvPr/>
        </p:nvSpPr>
        <p:spPr>
          <a:xfrm>
            <a:off x="3358777" y="2897199"/>
            <a:ext cx="2232721" cy="525388"/>
          </a:xfrm>
          <a:prstGeom prst="rect">
            <a:avLst/>
          </a:prstGeom>
          <a:blipFill>
            <a:blip r:embed="rId6"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3" name="object 12">
            <a:extLst>
              <a:ext uri="{FF2B5EF4-FFF2-40B4-BE49-F238E27FC236}">
                <a16:creationId xmlns:a16="http://schemas.microsoft.com/office/drawing/2014/main" id="{9C931724-001B-4E25-8DF8-EEC752733B30}"/>
              </a:ext>
            </a:extLst>
          </p:cNvPr>
          <p:cNvSpPr/>
          <p:nvPr/>
        </p:nvSpPr>
        <p:spPr>
          <a:xfrm>
            <a:off x="432743" y="5445224"/>
            <a:ext cx="1515025" cy="1003666"/>
          </a:xfrm>
          <a:prstGeom prst="rect">
            <a:avLst/>
          </a:prstGeom>
          <a:blipFill>
            <a:blip r:embed="rId7"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4" name="object 13">
            <a:extLst>
              <a:ext uri="{FF2B5EF4-FFF2-40B4-BE49-F238E27FC236}">
                <a16:creationId xmlns:a16="http://schemas.microsoft.com/office/drawing/2014/main" id="{A9807FE3-BB29-4A73-902D-EFB480AB36CC}"/>
              </a:ext>
            </a:extLst>
          </p:cNvPr>
          <p:cNvSpPr/>
          <p:nvPr/>
        </p:nvSpPr>
        <p:spPr>
          <a:xfrm>
            <a:off x="407892" y="4054079"/>
            <a:ext cx="1832937" cy="603958"/>
          </a:xfrm>
          <a:prstGeom prst="rect">
            <a:avLst/>
          </a:prstGeom>
          <a:blipFill>
            <a:blip r:embed="rId8"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5" name="object 14">
            <a:extLst>
              <a:ext uri="{FF2B5EF4-FFF2-40B4-BE49-F238E27FC236}">
                <a16:creationId xmlns:a16="http://schemas.microsoft.com/office/drawing/2014/main" id="{CB22303E-DAD0-4331-A998-85BE06DCBE50}"/>
              </a:ext>
            </a:extLst>
          </p:cNvPr>
          <p:cNvSpPr/>
          <p:nvPr/>
        </p:nvSpPr>
        <p:spPr>
          <a:xfrm>
            <a:off x="4134392" y="5507648"/>
            <a:ext cx="1860009" cy="855529"/>
          </a:xfrm>
          <a:prstGeom prst="rect">
            <a:avLst/>
          </a:prstGeom>
          <a:blipFill>
            <a:blip r:embed="rId9"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6" name="object 15">
            <a:extLst>
              <a:ext uri="{FF2B5EF4-FFF2-40B4-BE49-F238E27FC236}">
                <a16:creationId xmlns:a16="http://schemas.microsoft.com/office/drawing/2014/main" id="{39CF5B76-DA76-4EF7-8FDA-00EFBA152419}"/>
              </a:ext>
            </a:extLst>
          </p:cNvPr>
          <p:cNvSpPr/>
          <p:nvPr/>
        </p:nvSpPr>
        <p:spPr>
          <a:xfrm>
            <a:off x="4582280" y="1450263"/>
            <a:ext cx="1236243" cy="975975"/>
          </a:xfrm>
          <a:prstGeom prst="rect">
            <a:avLst/>
          </a:prstGeom>
          <a:blipFill>
            <a:blip r:embed="rId10"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
        <p:nvSpPr>
          <p:cNvPr id="17" name="object 16">
            <a:extLst>
              <a:ext uri="{FF2B5EF4-FFF2-40B4-BE49-F238E27FC236}">
                <a16:creationId xmlns:a16="http://schemas.microsoft.com/office/drawing/2014/main" id="{D80004BB-EFF2-47DB-8081-248615E9D528}"/>
              </a:ext>
            </a:extLst>
          </p:cNvPr>
          <p:cNvSpPr/>
          <p:nvPr/>
        </p:nvSpPr>
        <p:spPr>
          <a:xfrm>
            <a:off x="2240829" y="5590473"/>
            <a:ext cx="1519098" cy="692800"/>
          </a:xfrm>
          <a:prstGeom prst="rect">
            <a:avLst/>
          </a:prstGeom>
          <a:blipFill>
            <a:blip r:embed="rId11" cstate="print"/>
            <a:stretch>
              <a:fillRect/>
            </a:stretch>
          </a:blipFill>
        </p:spPr>
        <p:txBody>
          <a:bodyPr wrap="square" lIns="0" tIns="0" rIns="0" bIns="0" rtlCol="0"/>
          <a:lstStyle/>
          <a:p>
            <a:pPr defTabSz="781903"/>
            <a:endParaRPr sz="1539">
              <a:solidFill>
                <a:prstClr val="black"/>
              </a:solidFill>
              <a:latin typeface="Calibri" panose="020F0502020204030204"/>
            </a:endParaRPr>
          </a:p>
        </p:txBody>
      </p:sp>
    </p:spTree>
    <p:extLst>
      <p:ext uri="{BB962C8B-B14F-4D97-AF65-F5344CB8AC3E}">
        <p14:creationId xmlns:p14="http://schemas.microsoft.com/office/powerpoint/2010/main" val="287216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609600" y="1600201"/>
            <a:ext cx="11031016" cy="4525963"/>
          </a:xfrm>
        </p:spPr>
        <p:txBody>
          <a:bodyPr/>
          <a:lstStyle/>
          <a:p>
            <a:pPr>
              <a:buFont typeface="Wingdings" pitchFamily="2" charset="2"/>
              <a:buChar char="Ø"/>
            </a:pPr>
            <a:r>
              <a:rPr lang="en-US" sz="2200" dirty="0"/>
              <a:t>Short-term and long-term student and teacher exchanges</a:t>
            </a:r>
          </a:p>
          <a:p>
            <a:pPr>
              <a:buFont typeface="Wingdings" pitchFamily="2" charset="2"/>
              <a:buChar char="Ø"/>
            </a:pPr>
            <a:r>
              <a:rPr lang="en-US" sz="2200" dirty="0"/>
              <a:t>Summer/winter schools on different topics including</a:t>
            </a:r>
          </a:p>
          <a:p>
            <a:r>
              <a:rPr lang="en-US" sz="2200" dirty="0"/>
              <a:t>		- Russian language and culture</a:t>
            </a:r>
          </a:p>
          <a:p>
            <a:r>
              <a:rPr lang="en-US" sz="2200" dirty="0"/>
              <a:t>		- Cross-cultural communication</a:t>
            </a:r>
          </a:p>
          <a:p>
            <a:r>
              <a:rPr lang="en-US" sz="2200" dirty="0"/>
              <a:t>		- World economy </a:t>
            </a:r>
          </a:p>
          <a:p>
            <a:r>
              <a:rPr lang="en-US" sz="2200" dirty="0"/>
              <a:t>		and others.</a:t>
            </a:r>
          </a:p>
          <a:p>
            <a:pPr>
              <a:buFont typeface="Wingdings" pitchFamily="2" charset="2"/>
              <a:buChar char="ü"/>
            </a:pPr>
            <a:r>
              <a:rPr lang="en-US" sz="2200" dirty="0"/>
              <a:t>Joint educational </a:t>
            </a:r>
            <a:r>
              <a:rPr lang="en-US" sz="2200" dirty="0" smtClean="0"/>
              <a:t>programs</a:t>
            </a:r>
            <a:endParaRPr lang="ru-RU" sz="2200" dirty="0" smtClean="0"/>
          </a:p>
          <a:p>
            <a:pPr>
              <a:buFont typeface="Wingdings" pitchFamily="2" charset="2"/>
              <a:buChar char="ü"/>
            </a:pPr>
            <a:r>
              <a:rPr lang="en-US" sz="2200" dirty="0" smtClean="0"/>
              <a:t>Joint research projects</a:t>
            </a:r>
            <a:endParaRPr lang="en-US" sz="2200" dirty="0"/>
          </a:p>
          <a:p>
            <a:pPr>
              <a:buFont typeface="Wingdings" pitchFamily="2" charset="2"/>
              <a:buChar char="ü"/>
            </a:pPr>
            <a:r>
              <a:rPr lang="en-US" sz="2200" dirty="0"/>
              <a:t>Participation in conferences and seminars</a:t>
            </a:r>
          </a:p>
          <a:p>
            <a:pPr>
              <a:buFont typeface="Wingdings" pitchFamily="2" charset="2"/>
              <a:buChar char="ü"/>
            </a:pPr>
            <a:r>
              <a:rPr lang="en-US" sz="2200" dirty="0"/>
              <a:t>Distance courses</a:t>
            </a:r>
          </a:p>
          <a:p>
            <a:pPr>
              <a:buFont typeface="Wingdings" pitchFamily="2" charset="2"/>
              <a:buChar char="Ø"/>
            </a:pPr>
            <a:endParaRPr lang="ru-RU" dirty="0"/>
          </a:p>
        </p:txBody>
      </p:sp>
      <p:sp>
        <p:nvSpPr>
          <p:cNvPr id="4" name="Заголовок 3"/>
          <p:cNvSpPr>
            <a:spLocks noGrp="1"/>
          </p:cNvSpPr>
          <p:nvPr>
            <p:ph type="title"/>
          </p:nvPr>
        </p:nvSpPr>
        <p:spPr/>
        <p:txBody>
          <a:bodyPr/>
          <a:lstStyle/>
          <a:p>
            <a:r>
              <a:rPr lang="en-US" dirty="0"/>
              <a:t>Proposals for Cooperation</a:t>
            </a:r>
            <a:endParaRPr lang="ru-RU" dirty="0"/>
          </a:p>
        </p:txBody>
      </p:sp>
      <p:pic>
        <p:nvPicPr>
          <p:cNvPr id="7" name="Рисунок 6"/>
          <p:cNvPicPr>
            <a:picLocks noChangeAspect="1"/>
          </p:cNvPicPr>
          <p:nvPr/>
        </p:nvPicPr>
        <p:blipFill>
          <a:blip r:embed="rId2"/>
          <a:stretch>
            <a:fillRect/>
          </a:stretch>
        </p:blipFill>
        <p:spPr>
          <a:xfrm>
            <a:off x="8209386" y="1844824"/>
            <a:ext cx="3694108" cy="277058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40" y="4194774"/>
            <a:ext cx="3240360" cy="21631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95600" y="2056686"/>
            <a:ext cx="7272808" cy="3970318"/>
          </a:xfrm>
          <a:prstGeom prst="rect">
            <a:avLst/>
          </a:prstGeom>
          <a:noFill/>
        </p:spPr>
        <p:txBody>
          <a:bodyPr wrap="square" rtlCol="0">
            <a:spAutoFit/>
          </a:bodyPr>
          <a:lstStyle/>
          <a:p>
            <a:pPr algn="ctr"/>
            <a:endParaRPr lang="ru-RU" b="1" dirty="0">
              <a:solidFill>
                <a:srgbClr val="005AAA"/>
              </a:solidFill>
              <a:latin typeface="Roboto Cn" pitchFamily="2" charset="0"/>
              <a:ea typeface="Roboto Cn" pitchFamily="2" charset="0"/>
            </a:endParaRPr>
          </a:p>
          <a:p>
            <a:pPr algn="ctr"/>
            <a:r>
              <a:rPr lang="en-US" b="1" dirty="0">
                <a:solidFill>
                  <a:srgbClr val="005AAA"/>
                </a:solidFill>
                <a:latin typeface="Arial" panose="020B0604020202020204" pitchFamily="34" charset="0"/>
                <a:ea typeface="Roboto Cn" pitchFamily="2" charset="0"/>
                <a:cs typeface="Arial" panose="020B0604020202020204" pitchFamily="34" charset="0"/>
              </a:rPr>
              <a:t>SAINT-PETERSBURG STATE UNIVERSITY </a:t>
            </a:r>
          </a:p>
          <a:p>
            <a:pPr algn="ctr"/>
            <a:r>
              <a:rPr lang="en-US" b="1" dirty="0">
                <a:solidFill>
                  <a:srgbClr val="005AAA"/>
                </a:solidFill>
                <a:latin typeface="Arial" panose="020B0604020202020204" pitchFamily="34" charset="0"/>
                <a:ea typeface="Roboto Cn" pitchFamily="2" charset="0"/>
                <a:cs typeface="Arial" panose="020B0604020202020204" pitchFamily="34" charset="0"/>
              </a:rPr>
              <a:t>OF AEROSPACE INSTRUMENTATION (SUAI)</a:t>
            </a:r>
          </a:p>
          <a:p>
            <a:pPr algn="ctr"/>
            <a:endParaRPr lang="en-US" b="1" dirty="0">
              <a:solidFill>
                <a:srgbClr val="005AAA"/>
              </a:solidFill>
              <a:latin typeface="Arial" panose="020B0604020202020204" pitchFamily="34" charset="0"/>
              <a:ea typeface="Roboto Cn" pitchFamily="2" charset="0"/>
              <a:cs typeface="Arial" panose="020B0604020202020204" pitchFamily="34" charset="0"/>
            </a:endParaRPr>
          </a:p>
          <a:p>
            <a:pPr algn="ctr"/>
            <a:r>
              <a:rPr lang="en-US" b="1" dirty="0">
                <a:solidFill>
                  <a:srgbClr val="005AAA"/>
                </a:solidFill>
                <a:latin typeface="Arial" panose="020B0604020202020204" pitchFamily="34" charset="0"/>
                <a:ea typeface="Roboto Cn" pitchFamily="2" charset="0"/>
                <a:cs typeface="Arial" panose="020B0604020202020204" pitchFamily="34" charset="0"/>
              </a:rPr>
              <a:t>Department for International Affairs</a:t>
            </a:r>
          </a:p>
          <a:p>
            <a:pPr algn="ctr">
              <a:lnSpc>
                <a:spcPct val="150000"/>
              </a:lnSpc>
            </a:pPr>
            <a:r>
              <a:rPr lang="fr-FR" b="1" dirty="0">
                <a:solidFill>
                  <a:srgbClr val="005AAA"/>
                </a:solidFill>
                <a:latin typeface="Arial" panose="020B0604020202020204" pitchFamily="34" charset="0"/>
                <a:ea typeface="Roboto Cn" pitchFamily="2" charset="0"/>
                <a:cs typeface="Arial" panose="020B0604020202020204" pitchFamily="34" charset="0"/>
              </a:rPr>
              <a:t>Address: </a:t>
            </a:r>
            <a:r>
              <a:rPr lang="fr-FR" dirty="0">
                <a:solidFill>
                  <a:srgbClr val="005AAA"/>
                </a:solidFill>
                <a:latin typeface="Arial" panose="020B0604020202020204" pitchFamily="34" charset="0"/>
                <a:ea typeface="Roboto Cn" pitchFamily="2" charset="0"/>
                <a:cs typeface="Arial" panose="020B0604020202020204" pitchFamily="34" charset="0"/>
              </a:rPr>
              <a:t>67, Bolshaya Morskaya str., Saint Petersburg, </a:t>
            </a:r>
          </a:p>
          <a:p>
            <a:pPr algn="ctr">
              <a:lnSpc>
                <a:spcPct val="150000"/>
              </a:lnSpc>
            </a:pPr>
            <a:r>
              <a:rPr lang="fr-FR" dirty="0">
                <a:solidFill>
                  <a:srgbClr val="005AAA"/>
                </a:solidFill>
                <a:latin typeface="Arial" panose="020B0604020202020204" pitchFamily="34" charset="0"/>
                <a:ea typeface="Roboto Cn" pitchFamily="2" charset="0"/>
                <a:cs typeface="Arial" panose="020B0604020202020204" pitchFamily="34" charset="0"/>
              </a:rPr>
              <a:t>190000, Russia</a:t>
            </a:r>
          </a:p>
          <a:p>
            <a:pPr algn="ctr">
              <a:lnSpc>
                <a:spcPct val="150000"/>
              </a:lnSpc>
            </a:pPr>
            <a:r>
              <a:rPr lang="fr-FR" b="1" dirty="0">
                <a:solidFill>
                  <a:srgbClr val="005AAA"/>
                </a:solidFill>
                <a:latin typeface="Arial" panose="020B0604020202020204" pitchFamily="34" charset="0"/>
                <a:ea typeface="Roboto Cn" pitchFamily="2" charset="0"/>
                <a:cs typeface="Arial" panose="020B0604020202020204" pitchFamily="34" charset="0"/>
              </a:rPr>
              <a:t>Phone: </a:t>
            </a:r>
            <a:r>
              <a:rPr lang="fr-FR" dirty="0">
                <a:solidFill>
                  <a:srgbClr val="005AAA"/>
                </a:solidFill>
                <a:latin typeface="Arial" panose="020B0604020202020204" pitchFamily="34" charset="0"/>
                <a:ea typeface="Roboto Cn" pitchFamily="2" charset="0"/>
                <a:cs typeface="Arial" panose="020B0604020202020204" pitchFamily="34" charset="0"/>
              </a:rPr>
              <a:t>+7 (812) 312-09-37</a:t>
            </a:r>
          </a:p>
          <a:p>
            <a:pPr algn="ctr">
              <a:lnSpc>
                <a:spcPct val="150000"/>
              </a:lnSpc>
            </a:pPr>
            <a:r>
              <a:rPr lang="fr-FR" dirty="0">
                <a:solidFill>
                  <a:srgbClr val="005AAA"/>
                </a:solidFill>
                <a:latin typeface="Arial" panose="020B0604020202020204" pitchFamily="34" charset="0"/>
                <a:ea typeface="Roboto Cn" pitchFamily="2" charset="0"/>
                <a:cs typeface="Arial" panose="020B0604020202020204" pitchFamily="34" charset="0"/>
              </a:rPr>
              <a:t>             +7 (812) 315-77-78</a:t>
            </a:r>
          </a:p>
          <a:p>
            <a:pPr algn="ctr">
              <a:lnSpc>
                <a:spcPct val="150000"/>
              </a:lnSpc>
            </a:pPr>
            <a:r>
              <a:rPr lang="fr-FR" b="1" dirty="0">
                <a:solidFill>
                  <a:srgbClr val="005AAA"/>
                </a:solidFill>
                <a:latin typeface="Arial" panose="020B0604020202020204" pitchFamily="34" charset="0"/>
                <a:ea typeface="Roboto Cn" pitchFamily="2" charset="0"/>
                <a:cs typeface="Arial" panose="020B0604020202020204" pitchFamily="34" charset="0"/>
              </a:rPr>
              <a:t>E-mail</a:t>
            </a:r>
            <a:r>
              <a:rPr lang="fr-FR" b="1" dirty="0">
                <a:solidFill>
                  <a:srgbClr val="002060"/>
                </a:solidFill>
                <a:latin typeface="Arial" panose="020B0604020202020204" pitchFamily="34" charset="0"/>
                <a:ea typeface="Roboto Cn" pitchFamily="2" charset="0"/>
                <a:cs typeface="Arial" panose="020B0604020202020204" pitchFamily="34" charset="0"/>
              </a:rPr>
              <a:t>: </a:t>
            </a:r>
            <a:r>
              <a:rPr lang="fr-FR" dirty="0">
                <a:solidFill>
                  <a:srgbClr val="002060"/>
                </a:solidFill>
                <a:latin typeface="Arial" panose="020B0604020202020204" pitchFamily="34" charset="0"/>
                <a:ea typeface="Roboto Cn" pitchFamily="2" charset="0"/>
                <a:cs typeface="Arial" panose="020B0604020202020204" pitchFamily="34" charset="0"/>
                <a:hlinkClick r:id="rId2"/>
              </a:rPr>
              <a:t>int@aanet.ru</a:t>
            </a:r>
            <a:endParaRPr lang="fr-FR" dirty="0">
              <a:solidFill>
                <a:srgbClr val="002060"/>
              </a:solidFill>
              <a:latin typeface="Arial" panose="020B0604020202020204" pitchFamily="34" charset="0"/>
              <a:ea typeface="Roboto Cn" pitchFamily="2" charset="0"/>
              <a:cs typeface="Arial" panose="020B0604020202020204" pitchFamily="34" charset="0"/>
            </a:endParaRPr>
          </a:p>
          <a:p>
            <a:pPr algn="ctr">
              <a:lnSpc>
                <a:spcPct val="150000"/>
              </a:lnSpc>
            </a:pPr>
            <a:r>
              <a:rPr lang="fr-FR" dirty="0">
                <a:solidFill>
                  <a:srgbClr val="002060"/>
                </a:solidFill>
                <a:latin typeface="Arial" panose="020B0604020202020204" pitchFamily="34" charset="0"/>
                <a:ea typeface="Roboto Cn" pitchFamily="2" charset="0"/>
                <a:cs typeface="Arial" panose="020B0604020202020204" pitchFamily="34" charset="0"/>
                <a:hlinkClick r:id="rId3"/>
              </a:rPr>
              <a:t>http://suai.ru/</a:t>
            </a:r>
            <a:endParaRPr lang="fr-FR" dirty="0">
              <a:solidFill>
                <a:srgbClr val="002060"/>
              </a:solidFill>
              <a:latin typeface="Arial" panose="020B0604020202020204" pitchFamily="34" charset="0"/>
              <a:ea typeface="Roboto Cn" pitchFamily="2" charset="0"/>
              <a:cs typeface="Arial" panose="020B0604020202020204" pitchFamily="34"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1664" y="260648"/>
            <a:ext cx="4896544" cy="1984987"/>
          </a:xfrm>
          <a:prstGeom prst="rect">
            <a:avLst/>
          </a:prstGeom>
        </p:spPr>
      </p:pic>
    </p:spTree>
    <p:extLst>
      <p:ext uri="{BB962C8B-B14F-4D97-AF65-F5344CB8AC3E}">
        <p14:creationId xmlns:p14="http://schemas.microsoft.com/office/powerpoint/2010/main" val="217999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4655840" y="1628800"/>
            <a:ext cx="6336704" cy="4896544"/>
          </a:xfrm>
        </p:spPr>
        <p:txBody>
          <a:bodyPr>
            <a:normAutofit lnSpcReduction="10000"/>
          </a:bodyPr>
          <a:lstStyle/>
          <a:p>
            <a:pPr algn="just"/>
            <a:r>
              <a:rPr lang="en-US" sz="2400" dirty="0"/>
              <a:t>The University was founded in hard early forties and it still keeps moving upwards. Within almost 80 years the University has grown from a narrowly-specialized restricted admission institute to become a major research and education center.</a:t>
            </a:r>
          </a:p>
          <a:p>
            <a:pPr algn="just"/>
            <a:endParaRPr lang="ru-RU" sz="2400" dirty="0"/>
          </a:p>
          <a:p>
            <a:pPr algn="just"/>
            <a:endParaRPr lang="ru-RU" sz="2400" dirty="0"/>
          </a:p>
          <a:p>
            <a:pPr algn="just"/>
            <a:r>
              <a:rPr lang="en-US" sz="2400" dirty="0"/>
              <a:t>In 2018 SUAI entered Forbes’ List of Top 100 of the Best Universities in Russia</a:t>
            </a:r>
            <a:r>
              <a:rPr lang="ru-RU" sz="2400" dirty="0"/>
              <a:t> </a:t>
            </a:r>
            <a:r>
              <a:rPr lang="en-US" sz="2400" dirty="0"/>
              <a:t>and has been strengthening it’s position in it since then. SUAI in entering the number of best universities according to the QS EECA University Rankings 2020 and is holding high positions in ARES</a:t>
            </a:r>
          </a:p>
          <a:p>
            <a:pPr algn="just"/>
            <a:endParaRPr lang="en-US" sz="2400" dirty="0"/>
          </a:p>
          <a:p>
            <a:pPr algn="just"/>
            <a:endParaRPr lang="en-US" sz="2400" dirty="0"/>
          </a:p>
        </p:txBody>
      </p:sp>
      <p:pic>
        <p:nvPicPr>
          <p:cNvPr id="7" name="Содержимое 5" descr="_ava.jpg"/>
          <p:cNvPicPr>
            <a:picLocks noChangeAspect="1"/>
          </p:cNvPicPr>
          <p:nvPr/>
        </p:nvPicPr>
        <p:blipFill>
          <a:blip r:embed="rId2" cstate="print"/>
          <a:stretch>
            <a:fillRect/>
          </a:stretch>
        </p:blipFill>
        <p:spPr>
          <a:xfrm>
            <a:off x="663589" y="1340767"/>
            <a:ext cx="1904019" cy="2536213"/>
          </a:xfrm>
          <a:prstGeom prst="rect">
            <a:avLst/>
          </a:prstGeom>
        </p:spPr>
      </p:pic>
      <p:sp>
        <p:nvSpPr>
          <p:cNvPr id="9" name="TextBox 8"/>
          <p:cNvSpPr txBox="1"/>
          <p:nvPr/>
        </p:nvSpPr>
        <p:spPr>
          <a:xfrm>
            <a:off x="623392" y="4005064"/>
            <a:ext cx="3960440" cy="2585323"/>
          </a:xfrm>
          <a:prstGeom prst="rect">
            <a:avLst/>
          </a:prstGeom>
          <a:noFill/>
        </p:spPr>
        <p:txBody>
          <a:bodyPr wrap="square" rtlCol="0">
            <a:spAutoFit/>
          </a:bodyPr>
          <a:lstStyle/>
          <a:p>
            <a:r>
              <a:rPr lang="en-US" b="1" dirty="0">
                <a:solidFill>
                  <a:srgbClr val="005AAA"/>
                </a:solidFill>
                <a:latin typeface="Arial" panose="020B0604020202020204" pitchFamily="34" charset="0"/>
                <a:ea typeface="Roboto" pitchFamily="2" charset="0"/>
                <a:cs typeface="Arial" panose="020B0604020202020204" pitchFamily="34" charset="0"/>
              </a:rPr>
              <a:t>RECTOR</a:t>
            </a:r>
          </a:p>
          <a:p>
            <a:r>
              <a:rPr lang="fr-FR" b="1" dirty="0">
                <a:solidFill>
                  <a:srgbClr val="005AAA"/>
                </a:solidFill>
                <a:latin typeface="Arial" panose="020B0604020202020204" pitchFamily="34" charset="0"/>
                <a:ea typeface="Roboto" pitchFamily="2" charset="0"/>
                <a:cs typeface="Arial" panose="020B0604020202020204" pitchFamily="34" charset="0"/>
              </a:rPr>
              <a:t>YULIA A. ANTOKHINA</a:t>
            </a:r>
          </a:p>
          <a:p>
            <a:r>
              <a:rPr lang="fr-FR" dirty="0">
                <a:solidFill>
                  <a:srgbClr val="005AAA"/>
                </a:solidFill>
                <a:latin typeface="Arial" panose="020B0604020202020204" pitchFamily="34" charset="0"/>
                <a:ea typeface="Roboto" pitchFamily="2" charset="0"/>
                <a:cs typeface="Arial" panose="020B0604020202020204" pitchFamily="34" charset="0"/>
              </a:rPr>
              <a:t>Doctor of Economics, Professor,</a:t>
            </a:r>
          </a:p>
          <a:p>
            <a:r>
              <a:rPr lang="en-US" dirty="0">
                <a:solidFill>
                  <a:srgbClr val="005AAA"/>
                </a:solidFill>
                <a:latin typeface="Arial" panose="020B0604020202020204" pitchFamily="34" charset="0"/>
                <a:ea typeface="Roboto" pitchFamily="2" charset="0"/>
                <a:cs typeface="Arial" panose="020B0604020202020204" pitchFamily="34" charset="0"/>
              </a:rPr>
              <a:t>Laureate of the Prize of the Government of the Russian Federation in the field of education,</a:t>
            </a:r>
            <a:br>
              <a:rPr lang="en-US" dirty="0">
                <a:solidFill>
                  <a:srgbClr val="005AAA"/>
                </a:solidFill>
                <a:latin typeface="Arial" panose="020B0604020202020204" pitchFamily="34" charset="0"/>
                <a:ea typeface="Roboto" pitchFamily="2" charset="0"/>
                <a:cs typeface="Arial" panose="020B0604020202020204" pitchFamily="34" charset="0"/>
              </a:rPr>
            </a:br>
            <a:r>
              <a:rPr lang="en-US" dirty="0">
                <a:solidFill>
                  <a:srgbClr val="005AAA"/>
                </a:solidFill>
                <a:latin typeface="Arial" panose="020B0604020202020204" pitchFamily="34" charset="0"/>
                <a:ea typeface="Roboto" pitchFamily="2" charset="0"/>
                <a:cs typeface="Arial" panose="020B0604020202020204" pitchFamily="34" charset="0"/>
              </a:rPr>
              <a:t>Honorary Worker of Higher Professional Education of the Russian Federation</a:t>
            </a:r>
            <a:endParaRPr lang="fr-FR" dirty="0">
              <a:solidFill>
                <a:srgbClr val="005AAA"/>
              </a:solidFill>
              <a:latin typeface="Arial" panose="020B0604020202020204" pitchFamily="34" charset="0"/>
              <a:ea typeface="Roboto" pitchFamily="2" charset="0"/>
              <a:cs typeface="Arial" panose="020B0604020202020204" pitchFamily="34" charset="0"/>
            </a:endParaRPr>
          </a:p>
        </p:txBody>
      </p:sp>
      <p:sp>
        <p:nvSpPr>
          <p:cNvPr id="11" name="Заголовок 10"/>
          <p:cNvSpPr>
            <a:spLocks noGrp="1"/>
          </p:cNvSpPr>
          <p:nvPr>
            <p:ph type="title"/>
          </p:nvPr>
        </p:nvSpPr>
        <p:spPr/>
        <p:txBody>
          <a:bodyPr/>
          <a:lstStyle/>
          <a:p>
            <a:r>
              <a:rPr lang="en-US" dirty="0"/>
              <a:t>Globally recognized experience</a:t>
            </a:r>
            <a:endParaRPr lang="ru-RU" dirty="0"/>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028" y="3444932"/>
            <a:ext cx="1490610" cy="864096"/>
          </a:xfrm>
          <a:prstGeom prst="rect">
            <a:avLst/>
          </a:prstGeom>
        </p:spPr>
      </p:pic>
      <p:pic>
        <p:nvPicPr>
          <p:cNvPr id="1028" name="Picture 4">
            <a:extLst>
              <a:ext uri="{FF2B5EF4-FFF2-40B4-BE49-F238E27FC236}">
                <a16:creationId xmlns:a16="http://schemas.microsoft.com/office/drawing/2014/main" id="{FD0C8DDA-793D-41B5-8A39-23A2A336F9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3995" y="3444932"/>
            <a:ext cx="1490610" cy="884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es">
            <a:extLst>
              <a:ext uri="{FF2B5EF4-FFF2-40B4-BE49-F238E27FC236}">
                <a16:creationId xmlns:a16="http://schemas.microsoft.com/office/drawing/2014/main" id="{AEC2994B-4617-4E30-9167-798B89660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4376" y="3433718"/>
            <a:ext cx="1075524"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352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594" b="5594"/>
          <a:stretch>
            <a:fillRect/>
          </a:stretch>
        </p:blipFill>
        <p:spPr/>
      </p:pic>
      <p:sp>
        <p:nvSpPr>
          <p:cNvPr id="8" name="Заголовок 7"/>
          <p:cNvSpPr>
            <a:spLocks noGrp="1"/>
          </p:cNvSpPr>
          <p:nvPr>
            <p:ph type="title"/>
          </p:nvPr>
        </p:nvSpPr>
        <p:spPr/>
        <p:txBody>
          <a:bodyPr>
            <a:normAutofit/>
          </a:bodyPr>
          <a:lstStyle/>
          <a:p>
            <a:r>
              <a:rPr lang="en-US" sz="3200" dirty="0"/>
              <a:t>SUAI in Brief </a:t>
            </a:r>
            <a:endParaRPr lang="ru-RU" sz="3200" dirty="0"/>
          </a:p>
        </p:txBody>
      </p:sp>
      <p:sp>
        <p:nvSpPr>
          <p:cNvPr id="13" name="Текст 11"/>
          <p:cNvSpPr>
            <a:spLocks noGrp="1"/>
          </p:cNvSpPr>
          <p:nvPr>
            <p:ph type="body" sz="quarter" idx="14"/>
          </p:nvPr>
        </p:nvSpPr>
        <p:spPr>
          <a:xfrm>
            <a:off x="191344" y="1196752"/>
            <a:ext cx="6193086" cy="2881312"/>
          </a:xfrm>
        </p:spPr>
        <p:txBody>
          <a:bodyPr/>
          <a:lstStyle/>
          <a:p>
            <a:pPr marL="0" indent="0"/>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a:t>
            </a:r>
            <a:r>
              <a:rPr lang="ru-RU" sz="28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institutes and faculties,</a:t>
            </a:r>
          </a:p>
          <a:p>
            <a:pPr marL="0" indent="0"/>
            <a:r>
              <a:rPr lang="en-US" sz="2800" dirty="0">
                <a:latin typeface="Arial" panose="020B0604020202020204" pitchFamily="34" charset="0"/>
                <a:cs typeface="Arial" panose="020B0604020202020204" pitchFamily="34" charset="0"/>
              </a:rPr>
              <a:t> over 40 departments,</a:t>
            </a:r>
          </a:p>
          <a:p>
            <a:pPr marL="0" indent="0"/>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a:t>
            </a:r>
            <a:r>
              <a:rPr lang="ru-RU" sz="2800" dirty="0" smtClean="0">
                <a:latin typeface="Arial" panose="020B0604020202020204" pitchFamily="34" charset="0"/>
                <a:cs typeface="Arial" panose="020B0604020202020204" pitchFamily="34" charset="0"/>
              </a:rPr>
              <a:t>32</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educational </a:t>
            </a:r>
            <a:r>
              <a:rPr lang="en-US" sz="2800" dirty="0" smtClean="0">
                <a:latin typeface="Arial" panose="020B0604020202020204" pitchFamily="34" charset="0"/>
                <a:cs typeface="Arial" panose="020B0604020202020204" pitchFamily="34" charset="0"/>
              </a:rPr>
              <a:t>programs</a:t>
            </a:r>
            <a:endParaRPr lang="en-US" sz="2800" dirty="0">
              <a:latin typeface="Arial" panose="020B0604020202020204" pitchFamily="34" charset="0"/>
              <a:cs typeface="Arial" panose="020B0604020202020204" pitchFamily="34" charset="0"/>
            </a:endParaRPr>
          </a:p>
          <a:p>
            <a:pPr marL="0" indent="0"/>
            <a:r>
              <a:rPr lang="en-US" sz="2800" dirty="0">
                <a:latin typeface="Arial" panose="020B0604020202020204" pitchFamily="34" charset="0"/>
                <a:cs typeface="Arial" panose="020B0604020202020204" pitchFamily="34" charset="0"/>
              </a:rPr>
              <a:t> 15000 students </a:t>
            </a:r>
          </a:p>
          <a:p>
            <a:pPr marL="0" indent="0"/>
            <a:r>
              <a:rPr lang="en-US" sz="2800" dirty="0">
                <a:latin typeface="Arial" panose="020B0604020202020204" pitchFamily="34" charset="0"/>
                <a:cs typeface="Arial" panose="020B0604020202020204" pitchFamily="34" charset="0"/>
              </a:rPr>
              <a:t> about 1000 foreign students</a:t>
            </a:r>
          </a:p>
          <a:p>
            <a:pPr marL="0" indent="0"/>
            <a:r>
              <a:rPr lang="en-US" sz="2800" dirty="0">
                <a:latin typeface="Arial" panose="020B0604020202020204" pitchFamily="34" charset="0"/>
                <a:cs typeface="Arial" panose="020B0604020202020204" pitchFamily="34" charset="0"/>
              </a:rPr>
              <a:t> three comfortable dormitories</a:t>
            </a:r>
          </a:p>
          <a:p>
            <a:pPr marL="0" indent="0"/>
            <a:r>
              <a:rPr lang="en-US" sz="2800" dirty="0">
                <a:latin typeface="Arial" panose="020B0604020202020204" pitchFamily="34" charset="0"/>
                <a:cs typeface="Arial" panose="020B0604020202020204" pitchFamily="34" charset="0"/>
              </a:rPr>
              <a:t> three locations; two are in historical St.Petersburg</a:t>
            </a:r>
          </a:p>
          <a:p>
            <a:pPr marL="0" indent="0"/>
            <a:endParaRPr lang="en-US" sz="3600" dirty="0">
              <a:latin typeface="Arial" panose="020B0604020202020204" pitchFamily="34" charset="0"/>
              <a:cs typeface="Arial" panose="020B0604020202020204" pitchFamily="34" charset="0"/>
            </a:endParaRPr>
          </a:p>
        </p:txBody>
      </p:sp>
      <p:pic>
        <p:nvPicPr>
          <p:cNvPr id="5" name="Picture 2" descr="http://media.guap.ru/696/1.jpg?s=x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472" y="5085184"/>
            <a:ext cx="3312368"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3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sz="half" idx="1"/>
          </p:nvPr>
        </p:nvSpPr>
        <p:spPr>
          <a:xfrm>
            <a:off x="767408" y="1268760"/>
            <a:ext cx="7848872" cy="5293009"/>
          </a:xfrm>
        </p:spPr>
        <p:txBody>
          <a:bodyPr>
            <a:noAutofit/>
          </a:bodyPr>
          <a:lstStyle/>
          <a:p>
            <a:r>
              <a:rPr lang="en-US" dirty="0"/>
              <a:t>SUAI offers the following levels of education:</a:t>
            </a:r>
            <a:br>
              <a:rPr lang="en-US" dirty="0"/>
            </a:br>
            <a:r>
              <a:rPr lang="en-US" dirty="0"/>
              <a:t/>
            </a:r>
            <a:br>
              <a:rPr lang="en-US" dirty="0"/>
            </a:br>
            <a:r>
              <a:rPr lang="en-US" b="1" dirty="0"/>
              <a:t>Higher education:</a:t>
            </a:r>
          </a:p>
          <a:p>
            <a:pPr marL="971550" lvl="1" indent="-285750" algn="just"/>
            <a:r>
              <a:rPr lang="en-US" sz="1800" dirty="0">
                <a:latin typeface="Arial" pitchFamily="34" charset="0"/>
                <a:cs typeface="Arial" pitchFamily="34" charset="0"/>
              </a:rPr>
              <a:t>Bachelor's programs </a:t>
            </a:r>
          </a:p>
          <a:p>
            <a:pPr marL="971550" lvl="1" indent="-285750" algn="just"/>
            <a:r>
              <a:rPr lang="en-US" sz="1800" dirty="0">
                <a:latin typeface="Arial" pitchFamily="34" charset="0"/>
                <a:cs typeface="Arial" pitchFamily="34" charset="0"/>
              </a:rPr>
              <a:t>Master's programs </a:t>
            </a:r>
          </a:p>
          <a:p>
            <a:pPr marL="971550" lvl="1" indent="-285750" algn="just"/>
            <a:r>
              <a:rPr lang="en-US" sz="1800" dirty="0">
                <a:latin typeface="Arial" pitchFamily="34" charset="0"/>
                <a:cs typeface="Arial" pitchFamily="34" charset="0"/>
              </a:rPr>
              <a:t>Specialist programs </a:t>
            </a:r>
          </a:p>
          <a:p>
            <a:pPr marL="971550" lvl="1" indent="-285750" algn="just"/>
            <a:r>
              <a:rPr lang="en-US" sz="1800" dirty="0">
                <a:latin typeface="Arial" pitchFamily="34" charset="0"/>
                <a:cs typeface="Arial" pitchFamily="34" charset="0"/>
              </a:rPr>
              <a:t>Postgraduate programs</a:t>
            </a:r>
          </a:p>
          <a:p>
            <a:pPr algn="just"/>
            <a:r>
              <a:rPr lang="en-US" b="1" dirty="0"/>
              <a:t>Secondary vocational education: </a:t>
            </a:r>
          </a:p>
          <a:p>
            <a:pPr marL="971550" lvl="1" indent="-285750"/>
            <a:r>
              <a:rPr lang="en-US" sz="1800" dirty="0">
                <a:latin typeface="Arial" pitchFamily="34" charset="0"/>
                <a:cs typeface="Arial" pitchFamily="34" charset="0"/>
              </a:rPr>
              <a:t>Training of qualified industrial and office workers</a:t>
            </a:r>
          </a:p>
          <a:p>
            <a:pPr marL="971550" lvl="1" indent="-285750"/>
            <a:r>
              <a:rPr lang="en-US" sz="1800" dirty="0">
                <a:latin typeface="Arial" pitchFamily="34" charset="0"/>
                <a:cs typeface="Arial" pitchFamily="34" charset="0"/>
              </a:rPr>
              <a:t>Training of mid-level professionals</a:t>
            </a:r>
          </a:p>
          <a:p>
            <a:pPr algn="just">
              <a:lnSpc>
                <a:spcPct val="150000"/>
              </a:lnSpc>
              <a:spcBef>
                <a:spcPts val="0"/>
              </a:spcBef>
            </a:pPr>
            <a:r>
              <a:rPr lang="en-US" b="1" dirty="0"/>
              <a:t>Professional development and retraining programs </a:t>
            </a:r>
            <a:r>
              <a:rPr lang="en-US" dirty="0"/>
              <a:t>at the Faculty of additional professional education.</a:t>
            </a:r>
          </a:p>
        </p:txBody>
      </p:sp>
      <p:pic>
        <p:nvPicPr>
          <p:cNvPr id="4" name="Рисунок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552" b="1552"/>
          <a:stretch>
            <a:fillRect/>
          </a:stretch>
        </p:blipFill>
        <p:spPr/>
      </p:pic>
      <p:pic>
        <p:nvPicPr>
          <p:cNvPr id="3" name="Рисунок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388" b="7388"/>
          <a:stretch>
            <a:fillRect/>
          </a:stretch>
        </p:blipFill>
        <p:spPr/>
      </p:pic>
      <p:pic>
        <p:nvPicPr>
          <p:cNvPr id="2" name="Рисунок 1"/>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7498" b="7498"/>
          <a:stretch>
            <a:fillRect/>
          </a:stretch>
        </p:blipFill>
        <p:spPr>
          <a:xfrm>
            <a:off x="9120336" y="1419538"/>
            <a:ext cx="3035154" cy="1721430"/>
          </a:xfrm>
        </p:spPr>
      </p:pic>
      <p:sp>
        <p:nvSpPr>
          <p:cNvPr id="10" name="Заголовок 9"/>
          <p:cNvSpPr>
            <a:spLocks noGrp="1"/>
          </p:cNvSpPr>
          <p:nvPr>
            <p:ph type="title"/>
          </p:nvPr>
        </p:nvSpPr>
        <p:spPr/>
        <p:txBody>
          <a:bodyPr>
            <a:normAutofit/>
          </a:bodyPr>
          <a:lstStyle/>
          <a:p>
            <a:r>
              <a:rPr lang="en-US" sz="3200" dirty="0"/>
              <a:t>Levels of Education at SUAI</a:t>
            </a:r>
          </a:p>
        </p:txBody>
      </p:sp>
    </p:spTree>
    <p:extLst>
      <p:ext uri="{BB962C8B-B14F-4D97-AF65-F5344CB8AC3E}">
        <p14:creationId xmlns:p14="http://schemas.microsoft.com/office/powerpoint/2010/main" val="121767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sz="half" idx="1"/>
          </p:nvPr>
        </p:nvSpPr>
        <p:spPr/>
        <p:txBody>
          <a:bodyPr>
            <a:normAutofit fontScale="92500" lnSpcReduction="10000"/>
          </a:bodyPr>
          <a:lstStyle/>
          <a:p>
            <a:pPr marL="285750" indent="-285750">
              <a:buFont typeface="Arial" panose="020B0604020202020204" pitchFamily="34" charset="0"/>
              <a:buChar char="•"/>
            </a:pPr>
            <a:r>
              <a:rPr lang="en-US" dirty="0"/>
              <a:t>Institute of Aerospace Instruments and Systems (Institute №1)</a:t>
            </a:r>
          </a:p>
          <a:p>
            <a:pPr marL="285750" indent="-285750">
              <a:buFont typeface="Arial" panose="020B0604020202020204" pitchFamily="34" charset="0"/>
              <a:buChar char="•"/>
            </a:pPr>
            <a:r>
              <a:rPr lang="en-US" dirty="0"/>
              <a:t>Institute of Radio Engineering, Electronics and Communications (Institute №2)</a:t>
            </a:r>
          </a:p>
          <a:p>
            <a:pPr marL="285750" indent="-285750">
              <a:buFont typeface="Arial" panose="020B0604020202020204" pitchFamily="34" charset="0"/>
              <a:buChar char="•"/>
            </a:pPr>
            <a:r>
              <a:rPr lang="en-US" dirty="0"/>
              <a:t>Institute of Innovative Technologies in Electromechanics and Robotics (Institute №3)</a:t>
            </a:r>
          </a:p>
          <a:p>
            <a:pPr marL="285750" indent="-285750">
              <a:buFont typeface="Arial" panose="020B0604020202020204" pitchFamily="34" charset="0"/>
              <a:buChar char="•"/>
            </a:pPr>
            <a:r>
              <a:rPr lang="en-US" dirty="0"/>
              <a:t>Institute of Computing Systems and Programming (Institute №4)</a:t>
            </a:r>
          </a:p>
          <a:p>
            <a:pPr marL="285750" indent="-285750">
              <a:buFont typeface="Arial" panose="020B0604020202020204" pitchFamily="34" charset="0"/>
              <a:buChar char="•"/>
            </a:pPr>
            <a:r>
              <a:rPr lang="en-US" dirty="0"/>
              <a:t>Institute of Information Systems and Information Security (Institute №5)</a:t>
            </a:r>
          </a:p>
          <a:p>
            <a:pPr marL="285750" indent="-285750">
              <a:buFont typeface="Arial" panose="020B0604020202020204" pitchFamily="34" charset="0"/>
              <a:buChar char="•"/>
            </a:pPr>
            <a:r>
              <a:rPr lang="en-US" dirty="0"/>
              <a:t>Faculty of Humanities (Faculty №6)</a:t>
            </a:r>
            <a:endParaRPr lang="ru-RU"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ru-RU" dirty="0"/>
          </a:p>
        </p:txBody>
      </p:sp>
      <p:sp>
        <p:nvSpPr>
          <p:cNvPr id="9" name="Объект 8"/>
          <p:cNvSpPr>
            <a:spLocks noGrp="1"/>
          </p:cNvSpPr>
          <p:nvPr>
            <p:ph sz="half" idx="2"/>
          </p:nvPr>
        </p:nvSpPr>
        <p:spPr/>
        <p:txBody>
          <a:bodyPr>
            <a:normAutofit/>
          </a:bodyPr>
          <a:lstStyle/>
          <a:p>
            <a:pPr marL="285750" indent="-285750">
              <a:buFont typeface="Arial" panose="020B0604020202020204" pitchFamily="34" charset="0"/>
              <a:buChar char="•"/>
            </a:pPr>
            <a:r>
              <a:rPr lang="en-US" dirty="0"/>
              <a:t>Institute of Fundamental Training and Technological Innovations</a:t>
            </a:r>
          </a:p>
          <a:p>
            <a:pPr marL="285750" indent="-285750">
              <a:buFont typeface="Arial" panose="020B0604020202020204" pitchFamily="34" charset="0"/>
              <a:buChar char="•"/>
            </a:pPr>
            <a:r>
              <a:rPr lang="en-US" dirty="0"/>
              <a:t>Institute of Entrepreneurship Technologies (Institute №8)</a:t>
            </a:r>
          </a:p>
          <a:p>
            <a:pPr marL="285750" indent="-285750">
              <a:buFont typeface="Arial" panose="020B0604020202020204" pitchFamily="34" charset="0"/>
              <a:buChar char="•"/>
            </a:pPr>
            <a:r>
              <a:rPr lang="en-US" dirty="0"/>
              <a:t>Faculty of Law (Faculty №9)</a:t>
            </a:r>
          </a:p>
          <a:p>
            <a:pPr marL="285750" indent="-285750">
              <a:buFont typeface="Arial" panose="020B0604020202020204" pitchFamily="34" charset="0"/>
              <a:buChar char="•"/>
            </a:pPr>
            <a:r>
              <a:rPr lang="en-GB" dirty="0"/>
              <a:t>School of Engineering</a:t>
            </a:r>
          </a:p>
          <a:p>
            <a:pPr marL="285750" indent="-285750">
              <a:buFont typeface="Arial" panose="020B0604020202020204" pitchFamily="34" charset="0"/>
              <a:buChar char="•"/>
            </a:pPr>
            <a:r>
              <a:rPr lang="en-GB" dirty="0"/>
              <a:t>Institute of Continuous and Distance Education </a:t>
            </a:r>
            <a:endParaRPr lang="ru-RU" dirty="0"/>
          </a:p>
          <a:p>
            <a:pPr marL="285750" indent="-285750">
              <a:buFont typeface="Arial" panose="020B0604020202020204" pitchFamily="34" charset="0"/>
              <a:buChar char="•"/>
            </a:pPr>
            <a:r>
              <a:rPr lang="en-US" dirty="0"/>
              <a:t>Faculty of Additional Professional Education</a:t>
            </a:r>
          </a:p>
          <a:p>
            <a:pPr marL="285750" indent="-285750">
              <a:buFont typeface="Arial" panose="020B0604020202020204" pitchFamily="34" charset="0"/>
              <a:buChar char="•"/>
            </a:pPr>
            <a:r>
              <a:rPr lang="en-US" dirty="0"/>
              <a:t>Faculty of Secondary Vocational Education</a:t>
            </a:r>
            <a:endParaRPr lang="en-US" dirty="0">
              <a:hlinkClick r:id="rId2"/>
            </a:endParaRPr>
          </a:p>
          <a:p>
            <a:pPr marL="285750" indent="-285750">
              <a:buFont typeface="Arial" panose="020B0604020202020204" pitchFamily="34" charset="0"/>
              <a:buChar char="•"/>
            </a:pPr>
            <a:endParaRPr lang="en-US" dirty="0">
              <a:hlinkClick r:id="rId3"/>
            </a:endParaRPr>
          </a:p>
          <a:p>
            <a:pPr marL="285750" indent="-285750">
              <a:buFont typeface="Arial" panose="020B0604020202020204" pitchFamily="34" charset="0"/>
              <a:buChar char="•"/>
            </a:pPr>
            <a:endParaRPr lang="en-US" dirty="0"/>
          </a:p>
        </p:txBody>
      </p:sp>
      <p:sp>
        <p:nvSpPr>
          <p:cNvPr id="7" name="Заголовок 6"/>
          <p:cNvSpPr>
            <a:spLocks noGrp="1"/>
          </p:cNvSpPr>
          <p:nvPr>
            <p:ph type="title"/>
          </p:nvPr>
        </p:nvSpPr>
        <p:spPr/>
        <p:txBody>
          <a:bodyPr>
            <a:normAutofit/>
          </a:bodyPr>
          <a:lstStyle/>
          <a:p>
            <a:r>
              <a:rPr lang="en-US" sz="3200" dirty="0"/>
              <a:t>Institutes, Faculties and Schools</a:t>
            </a:r>
            <a:endParaRPr lang="ru-RU" sz="3200" dirty="0"/>
          </a:p>
        </p:txBody>
      </p:sp>
      <p:pic>
        <p:nvPicPr>
          <p:cNvPr id="24" name="Рисунок 23"/>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597108" y="5085184"/>
            <a:ext cx="1074472" cy="1074472"/>
          </a:xfrm>
        </p:spPr>
      </p:pic>
      <p:pic>
        <p:nvPicPr>
          <p:cNvPr id="25" name="Рисунок 24"/>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tretch>
            <a:fillRect/>
          </a:stretch>
        </p:blipFill>
        <p:spPr>
          <a:xfrm>
            <a:off x="1789312" y="5190343"/>
            <a:ext cx="1165920" cy="864154"/>
          </a:xfrm>
        </p:spPr>
      </p:pic>
      <p:pic>
        <p:nvPicPr>
          <p:cNvPr id="26" name="Рисунок 25"/>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tretch>
            <a:fillRect/>
          </a:stretch>
        </p:blipFill>
        <p:spPr>
          <a:xfrm>
            <a:off x="3040635" y="5245210"/>
            <a:ext cx="1165920" cy="754420"/>
          </a:xfrm>
        </p:spPr>
      </p:pic>
      <p:pic>
        <p:nvPicPr>
          <p:cNvPr id="27" name="Рисунок 26"/>
          <p:cNvPicPr>
            <a:picLocks noGrp="1" noChangeAspect="1"/>
          </p:cNvPicPr>
          <p:nvPr>
            <p:ph type="pic" sz="quarter" idx="16"/>
          </p:nvPr>
        </p:nvPicPr>
        <p:blipFill>
          <a:blip r:embed="rId7" cstate="print">
            <a:extLst>
              <a:ext uri="{28A0092B-C50C-407E-A947-70E740481C1C}">
                <a14:useLocalDpi xmlns:a14="http://schemas.microsoft.com/office/drawing/2010/main" val="0"/>
              </a:ext>
            </a:extLst>
          </a:blip>
          <a:stretch>
            <a:fillRect/>
          </a:stretch>
        </p:blipFill>
        <p:spPr>
          <a:xfrm>
            <a:off x="4283485" y="5085184"/>
            <a:ext cx="1156076" cy="1074472"/>
          </a:xfrm>
        </p:spPr>
      </p:pic>
      <p:pic>
        <p:nvPicPr>
          <p:cNvPr id="28" name="Рисунок 27"/>
          <p:cNvPicPr>
            <a:picLocks noGrp="1" noChangeAspect="1"/>
          </p:cNvPicPr>
          <p:nvPr>
            <p:ph type="pic" sz="quarter" idx="17"/>
          </p:nvPr>
        </p:nvPicPr>
        <p:blipFill>
          <a:blip r:embed="rId8" cstate="print">
            <a:extLst>
              <a:ext uri="{28A0092B-C50C-407E-A947-70E740481C1C}">
                <a14:useLocalDpi xmlns:a14="http://schemas.microsoft.com/office/drawing/2010/main" val="0"/>
              </a:ext>
            </a:extLst>
          </a:blip>
          <a:stretch>
            <a:fillRect/>
          </a:stretch>
        </p:blipFill>
        <p:spPr>
          <a:xfrm>
            <a:off x="5560752" y="5085184"/>
            <a:ext cx="1074472" cy="1074472"/>
          </a:xfrm>
        </p:spPr>
      </p:pic>
      <p:pic>
        <p:nvPicPr>
          <p:cNvPr id="29" name="Рисунок 28"/>
          <p:cNvPicPr>
            <a:picLocks noGrp="1" noChangeAspect="1"/>
          </p:cNvPicPr>
          <p:nvPr>
            <p:ph type="pic" sz="quarter" idx="18"/>
          </p:nvPr>
        </p:nvPicPr>
        <p:blipFill>
          <a:blip r:embed="rId9" cstate="print">
            <a:extLst>
              <a:ext uri="{28A0092B-C50C-407E-A947-70E740481C1C}">
                <a14:useLocalDpi xmlns:a14="http://schemas.microsoft.com/office/drawing/2010/main" val="0"/>
              </a:ext>
            </a:extLst>
          </a:blip>
          <a:stretch>
            <a:fillRect/>
          </a:stretch>
        </p:blipFill>
        <p:spPr>
          <a:xfrm>
            <a:off x="6804927" y="5085184"/>
            <a:ext cx="1061977" cy="1074472"/>
          </a:xfrm>
        </p:spPr>
      </p:pic>
      <p:pic>
        <p:nvPicPr>
          <p:cNvPr id="30" name="Рисунок 29"/>
          <p:cNvPicPr>
            <a:picLocks noGrp="1" noChangeAspect="1"/>
          </p:cNvPicPr>
          <p:nvPr>
            <p:ph type="pic" sz="quarter" idx="19"/>
          </p:nvPr>
        </p:nvPicPr>
        <p:blipFill>
          <a:blip r:embed="rId10" cstate="print">
            <a:extLst>
              <a:ext uri="{28A0092B-C50C-407E-A947-70E740481C1C}">
                <a14:useLocalDpi xmlns:a14="http://schemas.microsoft.com/office/drawing/2010/main" val="0"/>
              </a:ext>
            </a:extLst>
          </a:blip>
          <a:stretch>
            <a:fillRect/>
          </a:stretch>
        </p:blipFill>
        <p:spPr>
          <a:xfrm>
            <a:off x="8023662" y="5085184"/>
            <a:ext cx="1100363" cy="1074472"/>
          </a:xfrm>
        </p:spPr>
      </p:pic>
      <p:pic>
        <p:nvPicPr>
          <p:cNvPr id="31" name="Рисунок 30"/>
          <p:cNvPicPr>
            <a:picLocks noGrp="1" noChangeAspect="1"/>
          </p:cNvPicPr>
          <p:nvPr>
            <p:ph type="pic" sz="quarter" idx="20"/>
          </p:nvPr>
        </p:nvPicPr>
        <p:blipFill>
          <a:blip r:embed="rId11" cstate="print">
            <a:extLst>
              <a:ext uri="{28A0092B-C50C-407E-A947-70E740481C1C}">
                <a14:useLocalDpi xmlns:a14="http://schemas.microsoft.com/office/drawing/2010/main" val="0"/>
              </a:ext>
            </a:extLst>
          </a:blip>
          <a:stretch>
            <a:fillRect/>
          </a:stretch>
        </p:blipFill>
        <p:spPr>
          <a:xfrm>
            <a:off x="9228812" y="5121761"/>
            <a:ext cx="1165920" cy="1001317"/>
          </a:xfrm>
        </p:spPr>
      </p:pic>
      <p:pic>
        <p:nvPicPr>
          <p:cNvPr id="32" name="Рисунок 31"/>
          <p:cNvPicPr>
            <a:picLocks noGrp="1" noChangeAspect="1"/>
          </p:cNvPicPr>
          <p:nvPr>
            <p:ph type="pic" sz="quarter" idx="21"/>
          </p:nvPr>
        </p:nvPicPr>
        <p:blipFill>
          <a:blip r:embed="rId12" cstate="print">
            <a:extLst>
              <a:ext uri="{28A0092B-C50C-407E-A947-70E740481C1C}">
                <a14:useLocalDpi xmlns:a14="http://schemas.microsoft.com/office/drawing/2010/main" val="0"/>
              </a:ext>
            </a:extLst>
          </a:blip>
          <a:stretch>
            <a:fillRect/>
          </a:stretch>
        </p:blipFill>
        <p:spPr>
          <a:xfrm>
            <a:off x="10723521" y="5085184"/>
            <a:ext cx="652358" cy="1074472"/>
          </a:xfrm>
        </p:spPr>
      </p:pic>
    </p:spTree>
    <p:extLst>
      <p:ext uri="{BB962C8B-B14F-4D97-AF65-F5344CB8AC3E}">
        <p14:creationId xmlns:p14="http://schemas.microsoft.com/office/powerpoint/2010/main" val="169246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glasgowclyde.ac.uk/assets/000/003/344/big_detail.jpg?1502103502"/>
          <p:cNvPicPr>
            <a:picLocks noChangeAspect="1" noChangeArrowheads="1"/>
          </p:cNvPicPr>
          <p:nvPr/>
        </p:nvPicPr>
        <p:blipFill>
          <a:blip r:embed="rId2" cstate="print"/>
          <a:srcRect/>
          <a:stretch>
            <a:fillRect/>
          </a:stretch>
        </p:blipFill>
        <p:spPr bwMode="auto">
          <a:xfrm>
            <a:off x="9048328" y="1916832"/>
            <a:ext cx="2993050" cy="2358653"/>
          </a:xfrm>
          <a:prstGeom prst="rect">
            <a:avLst/>
          </a:prstGeom>
          <a:noFill/>
        </p:spPr>
      </p:pic>
      <p:sp>
        <p:nvSpPr>
          <p:cNvPr id="6" name="Объект 5"/>
          <p:cNvSpPr>
            <a:spLocks noGrp="1"/>
          </p:cNvSpPr>
          <p:nvPr>
            <p:ph sz="half" idx="2"/>
          </p:nvPr>
        </p:nvSpPr>
        <p:spPr>
          <a:xfrm>
            <a:off x="407368" y="1340768"/>
            <a:ext cx="8784976" cy="5517232"/>
          </a:xfrm>
        </p:spPr>
        <p:txBody>
          <a:bodyPr>
            <a:normAutofit fontScale="55000" lnSpcReduction="20000"/>
          </a:bodyPr>
          <a:lstStyle/>
          <a:p>
            <a:pPr algn="just">
              <a:lnSpc>
                <a:spcPct val="120000"/>
              </a:lnSpc>
              <a:spcBef>
                <a:spcPts val="600"/>
              </a:spcBef>
              <a:buFont typeface="Wingdings" pitchFamily="2" charset="2"/>
              <a:buChar char="q"/>
            </a:pPr>
            <a:r>
              <a:rPr lang="en-US" sz="2500" dirty="0"/>
              <a:t> SUAI participates in European educational and research programs: </a:t>
            </a:r>
          </a:p>
          <a:p>
            <a:pPr marL="357188" lvl="1" indent="-88900" algn="just">
              <a:lnSpc>
                <a:spcPct val="120000"/>
              </a:lnSpc>
              <a:spcBef>
                <a:spcPts val="600"/>
              </a:spcBef>
            </a:pPr>
            <a:r>
              <a:rPr lang="en-US" sz="2500" dirty="0">
                <a:latin typeface="Arial" panose="020B0604020202020204" pitchFamily="34" charset="0"/>
                <a:cs typeface="Arial" panose="020B0604020202020204" pitchFamily="34" charset="0"/>
              </a:rPr>
              <a:t>Erasmus +</a:t>
            </a:r>
          </a:p>
          <a:p>
            <a:pPr marL="357188" lvl="1" indent="-88900" algn="just">
              <a:lnSpc>
                <a:spcPct val="120000"/>
              </a:lnSpc>
              <a:spcBef>
                <a:spcPts val="600"/>
              </a:spcBef>
            </a:pPr>
            <a:r>
              <a:rPr lang="en-US" sz="2500" dirty="0" err="1">
                <a:latin typeface="Arial" panose="020B0604020202020204" pitchFamily="34" charset="0"/>
                <a:cs typeface="Arial" panose="020B0604020202020204" pitchFamily="34" charset="0"/>
              </a:rPr>
              <a:t>Interreg</a:t>
            </a:r>
            <a:endParaRPr lang="en-US" sz="2500" dirty="0">
              <a:latin typeface="Arial" panose="020B0604020202020204" pitchFamily="34" charset="0"/>
              <a:cs typeface="Arial" panose="020B0604020202020204" pitchFamily="34" charset="0"/>
            </a:endParaRPr>
          </a:p>
          <a:p>
            <a:pPr marL="357188" lvl="1" indent="-88900" algn="just">
              <a:lnSpc>
                <a:spcPct val="120000"/>
              </a:lnSpc>
              <a:spcBef>
                <a:spcPts val="600"/>
              </a:spcBef>
            </a:pPr>
            <a:r>
              <a:rPr lang="en-US" sz="2500" dirty="0">
                <a:latin typeface="Arial" panose="020B0604020202020204" pitchFamily="34" charset="0"/>
                <a:cs typeface="Arial" panose="020B0604020202020204" pitchFamily="34" charset="0"/>
              </a:rPr>
              <a:t>FIRST +	</a:t>
            </a:r>
          </a:p>
          <a:p>
            <a:pPr algn="just">
              <a:lnSpc>
                <a:spcPct val="120000"/>
              </a:lnSpc>
              <a:spcBef>
                <a:spcPts val="600"/>
              </a:spcBef>
              <a:buFont typeface="Wingdings" pitchFamily="2" charset="2"/>
              <a:buChar char="q"/>
            </a:pPr>
            <a:r>
              <a:rPr lang="en-US" sz="2500" dirty="0"/>
              <a:t> SUAI is a member of the UNITWIN/UNESCO Chair Program and is part of the UNESCO chair Partnership in the field of ICT application in education.</a:t>
            </a:r>
          </a:p>
          <a:p>
            <a:pPr algn="just">
              <a:lnSpc>
                <a:spcPct val="120000"/>
              </a:lnSpc>
              <a:spcBef>
                <a:spcPts val="600"/>
              </a:spcBef>
              <a:buFont typeface="Wingdings" pitchFamily="2" charset="2"/>
              <a:buChar char="q"/>
            </a:pPr>
            <a:r>
              <a:rPr lang="en-US" sz="2500" dirty="0"/>
              <a:t> SUAI is an active member of a number of international associations and consortia, such as:</a:t>
            </a:r>
          </a:p>
          <a:p>
            <a:pPr marL="268288" algn="just">
              <a:lnSpc>
                <a:spcPct val="120000"/>
              </a:lnSpc>
              <a:spcBef>
                <a:spcPts val="600"/>
              </a:spcBef>
              <a:buFont typeface="Arial" pitchFamily="34" charset="0"/>
              <a:buChar char="•"/>
            </a:pPr>
            <a:r>
              <a:rPr lang="en-US" sz="2500" dirty="0"/>
              <a:t>International Society of Automation (ISA)</a:t>
            </a:r>
          </a:p>
          <a:p>
            <a:pPr marL="268288" algn="just">
              <a:lnSpc>
                <a:spcPct val="120000"/>
              </a:lnSpc>
              <a:spcBef>
                <a:spcPts val="600"/>
              </a:spcBef>
              <a:buFont typeface="Arial" pitchFamily="34" charset="0"/>
              <a:buChar char="•"/>
            </a:pPr>
            <a:r>
              <a:rPr lang="en-US" sz="2500" dirty="0"/>
              <a:t>International Telecommunication Union (ITU)</a:t>
            </a:r>
          </a:p>
          <a:p>
            <a:pPr marL="268288" algn="just">
              <a:lnSpc>
                <a:spcPct val="120000"/>
              </a:lnSpc>
              <a:spcBef>
                <a:spcPts val="600"/>
              </a:spcBef>
              <a:buFont typeface="Arial" pitchFamily="34" charset="0"/>
              <a:buChar char="•"/>
            </a:pPr>
            <a:r>
              <a:rPr lang="en-US" sz="2500" dirty="0"/>
              <a:t>European Space Research and Technology Centre of the European Space Agency (ESTEC) </a:t>
            </a:r>
          </a:p>
          <a:p>
            <a:pPr marL="268288" algn="just">
              <a:lnSpc>
                <a:spcPct val="120000"/>
              </a:lnSpc>
              <a:spcBef>
                <a:spcPts val="600"/>
              </a:spcBef>
              <a:buFont typeface="Arial" pitchFamily="34" charset="0"/>
              <a:buChar char="•"/>
            </a:pPr>
            <a:r>
              <a:rPr lang="en-US" sz="2500" dirty="0"/>
              <a:t>Advanced Research &amp; Technology for Embedded Intelligent Systems Platform (ARTEMIS)</a:t>
            </a:r>
          </a:p>
          <a:p>
            <a:pPr marL="268288" algn="just">
              <a:lnSpc>
                <a:spcPct val="120000"/>
              </a:lnSpc>
              <a:spcBef>
                <a:spcPts val="600"/>
              </a:spcBef>
              <a:buFont typeface="Arial" pitchFamily="34" charset="0"/>
              <a:buChar char="•"/>
            </a:pPr>
            <a:r>
              <a:rPr lang="ru-RU" sz="2500" dirty="0"/>
              <a:t>SpaceWire</a:t>
            </a:r>
            <a:r>
              <a:rPr lang="en-US" sz="2500" dirty="0"/>
              <a:t> Work Group</a:t>
            </a:r>
          </a:p>
          <a:p>
            <a:pPr marL="268288" algn="just">
              <a:lnSpc>
                <a:spcPct val="120000"/>
              </a:lnSpc>
              <a:spcBef>
                <a:spcPts val="600"/>
              </a:spcBef>
              <a:buFont typeface="Arial" pitchFamily="34" charset="0"/>
              <a:buChar char="•"/>
            </a:pPr>
            <a:r>
              <a:rPr lang="en-US" sz="2500" dirty="0"/>
              <a:t>International CDIO Initiative</a:t>
            </a:r>
          </a:p>
          <a:p>
            <a:pPr marL="268288" algn="just">
              <a:lnSpc>
                <a:spcPct val="120000"/>
              </a:lnSpc>
              <a:spcBef>
                <a:spcPts val="600"/>
              </a:spcBef>
              <a:buFont typeface="Arial" pitchFamily="34" charset="0"/>
              <a:buChar char="•"/>
            </a:pPr>
            <a:r>
              <a:rPr lang="ru-RU" sz="2500" dirty="0"/>
              <a:t>Finnish-Russian University Cooperation </a:t>
            </a:r>
            <a:r>
              <a:rPr lang="ru-RU" sz="2500" dirty="0" err="1"/>
              <a:t>in</a:t>
            </a:r>
            <a:r>
              <a:rPr lang="ru-RU" sz="2500" dirty="0"/>
              <a:t> Telecommunications</a:t>
            </a:r>
            <a:r>
              <a:rPr lang="en-US" sz="2500" dirty="0"/>
              <a:t> Association (FRUCT)</a:t>
            </a:r>
          </a:p>
          <a:p>
            <a:pPr marL="268288" algn="just">
              <a:lnSpc>
                <a:spcPct val="120000"/>
              </a:lnSpc>
              <a:spcBef>
                <a:spcPts val="600"/>
              </a:spcBef>
              <a:buFont typeface="Arial" pitchFamily="34" charset="0"/>
              <a:buChar char="•"/>
            </a:pPr>
            <a:r>
              <a:rPr lang="en-US" sz="2500" dirty="0"/>
              <a:t>Association of Rectors of Transport Universities of the BRICS </a:t>
            </a:r>
          </a:p>
          <a:p>
            <a:pPr marL="268288" algn="just">
              <a:lnSpc>
                <a:spcPct val="120000"/>
              </a:lnSpc>
              <a:spcBef>
                <a:spcPts val="600"/>
              </a:spcBef>
              <a:buFont typeface="Arial" pitchFamily="34" charset="0"/>
              <a:buChar char="•"/>
            </a:pPr>
            <a:r>
              <a:rPr lang="en-US" sz="2500" dirty="0"/>
              <a:t>Association of Rectors of Transport Universities in Russia and China</a:t>
            </a:r>
          </a:p>
          <a:p>
            <a:pPr marL="268288" algn="just">
              <a:lnSpc>
                <a:spcPct val="120000"/>
              </a:lnSpc>
              <a:spcBef>
                <a:spcPts val="600"/>
              </a:spcBef>
              <a:buFont typeface="Arial" pitchFamily="34" charset="0"/>
              <a:buChar char="•"/>
            </a:pPr>
            <a:r>
              <a:rPr lang="en-US" sz="2500" dirty="0"/>
              <a:t>The “Belt and Road” Aerospace Innovation Alliance (BRAIA)</a:t>
            </a:r>
          </a:p>
          <a:p>
            <a:pPr marL="268288" algn="just">
              <a:lnSpc>
                <a:spcPct val="120000"/>
              </a:lnSpc>
              <a:spcBef>
                <a:spcPts val="600"/>
              </a:spcBef>
            </a:pPr>
            <a:r>
              <a:rPr lang="en-US" sz="2500" dirty="0"/>
              <a:t>  and others</a:t>
            </a:r>
          </a:p>
          <a:p>
            <a:pPr algn="just"/>
            <a:endParaRPr lang="en-US" sz="2400" dirty="0"/>
          </a:p>
        </p:txBody>
      </p:sp>
      <p:sp>
        <p:nvSpPr>
          <p:cNvPr id="4" name="Заголовок 3"/>
          <p:cNvSpPr>
            <a:spLocks noGrp="1"/>
          </p:cNvSpPr>
          <p:nvPr>
            <p:ph type="title"/>
          </p:nvPr>
        </p:nvSpPr>
        <p:spPr/>
        <p:txBody>
          <a:bodyPr>
            <a:normAutofit/>
          </a:bodyPr>
          <a:lstStyle/>
          <a:p>
            <a:r>
              <a:rPr lang="en-US" sz="3200" dirty="0"/>
              <a:t>International Activities</a:t>
            </a:r>
            <a:endParaRPr lang="ru-RU" sz="3200"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320" y="3501008"/>
            <a:ext cx="1587418" cy="1008111"/>
          </a:xfrm>
          <a:prstGeom prst="rect">
            <a:avLst/>
          </a:prstGeom>
        </p:spPr>
      </p:pic>
      <p:sp>
        <p:nvSpPr>
          <p:cNvPr id="9220" name="AutoShape 4"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2" name="AutoShape 6"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4" name="AutoShape 8"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6" name="Picture 10" descr="https://im0-tub-ru.yandex.net/i?id=dc006f52c9e7105bc1457d00d9994dfb&amp;n=13&amp;exp=1"/>
          <p:cNvPicPr>
            <a:picLocks noChangeAspect="1" noChangeArrowheads="1"/>
          </p:cNvPicPr>
          <p:nvPr/>
        </p:nvPicPr>
        <p:blipFill>
          <a:blip r:embed="rId4" cstate="print"/>
          <a:srcRect/>
          <a:stretch>
            <a:fillRect/>
          </a:stretch>
        </p:blipFill>
        <p:spPr bwMode="auto">
          <a:xfrm>
            <a:off x="10560496" y="5661248"/>
            <a:ext cx="1288489" cy="807990"/>
          </a:xfrm>
          <a:prstGeom prst="rect">
            <a:avLst/>
          </a:prstGeom>
          <a:noFill/>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8328" y="5733256"/>
            <a:ext cx="1269901" cy="883409"/>
          </a:xfrm>
          <a:prstGeom prst="rect">
            <a:avLst/>
          </a:prstGeom>
        </p:spPr>
      </p:pic>
      <p:pic>
        <p:nvPicPr>
          <p:cNvPr id="13" name="Рисунок 2"/>
          <p:cNvPicPr>
            <a:picLocks noGrp="1" noChangeAspect="1"/>
          </p:cNvPicPr>
          <p:nvPr>
            <p:ph sz="half" idx="1"/>
          </p:nvPr>
        </p:nvPicPr>
        <p:blipFill>
          <a:blip r:embed="rId6" cstate="print">
            <a:extLst>
              <a:ext uri="{28A0092B-C50C-407E-A947-70E740481C1C}">
                <a14:useLocalDpi xmlns:a14="http://schemas.microsoft.com/office/drawing/2010/main" val="0"/>
              </a:ext>
            </a:extLst>
          </a:blip>
          <a:srcRect/>
          <a:stretch>
            <a:fillRect/>
          </a:stretch>
        </p:blipFill>
        <p:spPr bwMode="auto">
          <a:xfrm>
            <a:off x="10632504" y="3501008"/>
            <a:ext cx="1030597"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http://vector-magz.com/wp-content/uploads/2013/10/unesco-logo-vect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2344" y="1340768"/>
            <a:ext cx="1340546" cy="127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s://pbs.twimg.com/media/CGMCRi3WwAIK14W.jpg:large"/>
          <p:cNvPicPr>
            <a:picLocks noChangeAspect="1" noChangeArrowheads="1"/>
          </p:cNvPicPr>
          <p:nvPr/>
        </p:nvPicPr>
        <p:blipFill>
          <a:blip r:embed="rId8" cstate="print"/>
          <a:srcRect/>
          <a:stretch>
            <a:fillRect/>
          </a:stretch>
        </p:blipFill>
        <p:spPr bwMode="auto">
          <a:xfrm>
            <a:off x="9120336" y="4509120"/>
            <a:ext cx="936104" cy="994926"/>
          </a:xfrm>
          <a:prstGeom prst="rect">
            <a:avLst/>
          </a:prstGeom>
          <a:noFill/>
        </p:spPr>
      </p:pic>
      <p:pic>
        <p:nvPicPr>
          <p:cNvPr id="10242" name="Picture 2" descr="https://interreg.eu/wp-content/uploads/2017/10/baltic-sea-region.gif"/>
          <p:cNvPicPr>
            <a:picLocks noChangeAspect="1" noChangeArrowheads="1"/>
          </p:cNvPicPr>
          <p:nvPr/>
        </p:nvPicPr>
        <p:blipFill>
          <a:blip r:embed="rId9" cstate="print"/>
          <a:srcRect/>
          <a:stretch>
            <a:fillRect/>
          </a:stretch>
        </p:blipFill>
        <p:spPr bwMode="auto">
          <a:xfrm>
            <a:off x="10632504" y="1628800"/>
            <a:ext cx="1152128" cy="759396"/>
          </a:xfrm>
          <a:prstGeom prst="rect">
            <a:avLst/>
          </a:prstGeom>
          <a:noFill/>
        </p:spPr>
      </p:pic>
      <p:pic>
        <p:nvPicPr>
          <p:cNvPr id="10244" name="Picture 4" descr="https://nlpub.mipt.ru/images/5/57/FRUCT.jpg"/>
          <p:cNvPicPr>
            <a:picLocks noChangeAspect="1" noChangeArrowheads="1"/>
          </p:cNvPicPr>
          <p:nvPr/>
        </p:nvPicPr>
        <p:blipFill>
          <a:blip r:embed="rId10" cstate="print"/>
          <a:srcRect/>
          <a:stretch>
            <a:fillRect/>
          </a:stretch>
        </p:blipFill>
        <p:spPr bwMode="auto">
          <a:xfrm>
            <a:off x="10632504" y="4509120"/>
            <a:ext cx="1080120" cy="1080121"/>
          </a:xfrm>
          <a:prstGeom prst="rect">
            <a:avLst/>
          </a:prstGeom>
          <a:noFill/>
        </p:spPr>
      </p:pic>
    </p:spTree>
    <p:extLst>
      <p:ext uri="{BB962C8B-B14F-4D97-AF65-F5344CB8AC3E}">
        <p14:creationId xmlns:p14="http://schemas.microsoft.com/office/powerpoint/2010/main" val="385064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en-US" sz="3200" dirty="0"/>
              <a:t>Education for International Students</a:t>
            </a:r>
            <a:endParaRPr lang="ru-RU" sz="3200" dirty="0"/>
          </a:p>
        </p:txBody>
      </p:sp>
      <p:pic>
        <p:nvPicPr>
          <p:cNvPr id="8" name="Picture 2" descr="C:\Users\1451-001\Desktop\Карпова ДМД\УС ДМД\июнь 2019\выпуск2.jpg"/>
          <p:cNvPicPr>
            <a:picLocks noChangeAspect="1" noChangeArrowheads="1"/>
          </p:cNvPicPr>
          <p:nvPr/>
        </p:nvPicPr>
        <p:blipFill>
          <a:blip r:embed="rId2" cstate="print"/>
          <a:srcRect/>
          <a:stretch>
            <a:fillRect/>
          </a:stretch>
        </p:blipFill>
        <p:spPr bwMode="auto">
          <a:xfrm>
            <a:off x="500034" y="1285860"/>
            <a:ext cx="4273070" cy="2719204"/>
          </a:xfrm>
          <a:prstGeom prst="round2DiagRect">
            <a:avLst>
              <a:gd name="adj1" fmla="val 16667"/>
              <a:gd name="adj2" fmla="val 1773"/>
            </a:avLst>
          </a:prstGeom>
          <a:ln w="88900" cap="sq">
            <a:noFill/>
            <a:miter lim="800000"/>
          </a:ln>
          <a:effectLst>
            <a:outerShdw blurRad="254000" algn="tl" rotWithShape="0">
              <a:schemeClr val="bg1">
                <a:alpha val="43000"/>
              </a:schemeClr>
            </a:outerShdw>
          </a:effectLst>
        </p:spPr>
      </p:pic>
      <p:pic>
        <p:nvPicPr>
          <p:cNvPr id="11" name="Содержимое 10"/>
          <p:cNvPicPr>
            <a:picLocks noGrp="1" noChangeAspect="1"/>
          </p:cNvPicPr>
          <p:nvPr>
            <p:ph sz="half" idx="2"/>
          </p:nvPr>
        </p:nvPicPr>
        <p:blipFill>
          <a:blip r:embed="rId3" cstate="print"/>
          <a:stretch>
            <a:fillRect/>
          </a:stretch>
        </p:blipFill>
        <p:spPr>
          <a:xfrm>
            <a:off x="1775520" y="4509120"/>
            <a:ext cx="2880499" cy="1833045"/>
          </a:xfrm>
          <a:prstGeom prst="round2DiagRect">
            <a:avLst>
              <a:gd name="adj1" fmla="val 16667"/>
              <a:gd name="adj2" fmla="val 1773"/>
            </a:avLst>
          </a:prstGeom>
          <a:ln w="88900" cap="sq">
            <a:noFill/>
            <a:miter lim="800000"/>
          </a:ln>
          <a:effectLst>
            <a:outerShdw blurRad="254000" algn="tl" rotWithShape="0">
              <a:schemeClr val="bg1">
                <a:alpha val="43000"/>
              </a:schemeClr>
            </a:outerShdw>
          </a:effectLst>
        </p:spPr>
      </p:pic>
      <p:sp>
        <p:nvSpPr>
          <p:cNvPr id="6" name="Прямоугольник 5"/>
          <p:cNvSpPr/>
          <p:nvPr/>
        </p:nvSpPr>
        <p:spPr>
          <a:xfrm>
            <a:off x="4799856" y="4653136"/>
            <a:ext cx="6096000" cy="1243417"/>
          </a:xfrm>
          <a:prstGeom prst="rect">
            <a:avLst/>
          </a:prstGeom>
        </p:spPr>
        <p:txBody>
          <a:bodyPr>
            <a:spAutoFit/>
          </a:bodyPr>
          <a:lstStyle/>
          <a:p>
            <a:pPr marL="1028700" lvl="1" indent="-342900" algn="just">
              <a:lnSpc>
                <a:spcPct val="120000"/>
              </a:lnSpc>
              <a:spcBef>
                <a:spcPts val="600"/>
              </a:spcBef>
              <a:buFont typeface="Wingdings" pitchFamily="2" charset="2"/>
              <a:buChar char="Ø"/>
            </a:pPr>
            <a:r>
              <a:rPr lang="en-US" dirty="0">
                <a:latin typeface="Arial" panose="020B0604020202020204" pitchFamily="34" charset="0"/>
                <a:cs typeface="Arial" panose="020B0604020202020204" pitchFamily="34" charset="0"/>
              </a:rPr>
              <a:t>Higher and Vocational Education </a:t>
            </a:r>
          </a:p>
          <a:p>
            <a:pPr marL="1028700" lvl="1" indent="-342900" algn="just">
              <a:lnSpc>
                <a:spcPct val="120000"/>
              </a:lnSpc>
              <a:spcBef>
                <a:spcPts val="600"/>
              </a:spcBef>
              <a:buFont typeface="Wingdings" pitchFamily="2" charset="2"/>
              <a:buChar char="Ø"/>
            </a:pPr>
            <a:r>
              <a:rPr lang="en-US" dirty="0">
                <a:latin typeface="Arial" panose="020B0604020202020204" pitchFamily="34" charset="0"/>
                <a:cs typeface="Arial" panose="020B0604020202020204" pitchFamily="34" charset="0"/>
              </a:rPr>
              <a:t>Pre-University training</a:t>
            </a:r>
          </a:p>
          <a:p>
            <a:pPr marL="1028700" lvl="1" indent="-342900" algn="just">
              <a:lnSpc>
                <a:spcPct val="120000"/>
              </a:lnSpc>
              <a:spcBef>
                <a:spcPts val="600"/>
              </a:spcBef>
              <a:buFont typeface="Wingdings" pitchFamily="2" charset="2"/>
              <a:buChar char="Ø"/>
            </a:pPr>
            <a:r>
              <a:rPr lang="en-US" dirty="0">
                <a:latin typeface="Arial" panose="020B0604020202020204" pitchFamily="34" charset="0"/>
                <a:cs typeface="Arial" panose="020B0604020202020204" pitchFamily="34" charset="0"/>
              </a:rPr>
              <a:t>International Student Mobility Programs</a:t>
            </a:r>
          </a:p>
        </p:txBody>
      </p:sp>
      <p:graphicFrame>
        <p:nvGraphicFramePr>
          <p:cNvPr id="7" name="Таблица 6"/>
          <p:cNvGraphicFramePr>
            <a:graphicFrameLocks noGrp="1"/>
          </p:cNvGraphicFramePr>
          <p:nvPr>
            <p:extLst>
              <p:ext uri="{D42A27DB-BD31-4B8C-83A1-F6EECF244321}">
                <p14:modId xmlns:p14="http://schemas.microsoft.com/office/powerpoint/2010/main" val="3913160944"/>
              </p:ext>
            </p:extLst>
          </p:nvPr>
        </p:nvGraphicFramePr>
        <p:xfrm>
          <a:off x="5303912" y="1412776"/>
          <a:ext cx="6192688" cy="2555312"/>
        </p:xfrm>
        <a:graphic>
          <a:graphicData uri="http://schemas.openxmlformats.org/drawingml/2006/table">
            <a:tbl>
              <a:tblPr/>
              <a:tblGrid>
                <a:gridCol w="2213200">
                  <a:extLst>
                    <a:ext uri="{9D8B030D-6E8A-4147-A177-3AD203B41FA5}">
                      <a16:colId xmlns:a16="http://schemas.microsoft.com/office/drawing/2014/main" val="20000"/>
                    </a:ext>
                  </a:extLst>
                </a:gridCol>
                <a:gridCol w="1326496">
                  <a:extLst>
                    <a:ext uri="{9D8B030D-6E8A-4147-A177-3AD203B41FA5}">
                      <a16:colId xmlns:a16="http://schemas.microsoft.com/office/drawing/2014/main" val="20011"/>
                    </a:ext>
                  </a:extLst>
                </a:gridCol>
                <a:gridCol w="1326496">
                  <a:extLst>
                    <a:ext uri="{9D8B030D-6E8A-4147-A177-3AD203B41FA5}">
                      <a16:colId xmlns:a16="http://schemas.microsoft.com/office/drawing/2014/main" val="2716132105"/>
                    </a:ext>
                  </a:extLst>
                </a:gridCol>
                <a:gridCol w="1326496">
                  <a:extLst>
                    <a:ext uri="{9D8B030D-6E8A-4147-A177-3AD203B41FA5}">
                      <a16:colId xmlns:a16="http://schemas.microsoft.com/office/drawing/2014/main" val="20003"/>
                    </a:ext>
                  </a:extLst>
                </a:gridCol>
              </a:tblGrid>
              <a:tr h="72008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cs typeface="Arial" pitchFamily="34" charset="0"/>
                        </a:rPr>
                        <a:t>Year</a:t>
                      </a:r>
                      <a:endParaRPr kumimoji="0" lang="ru-RU" sz="1600" b="1" i="0" u="none" strike="noStrike" cap="none" normalizeH="0" baseline="0" dirty="0">
                        <a:ln>
                          <a:noFill/>
                        </a:ln>
                        <a:solidFill>
                          <a:schemeClr val="bg1"/>
                        </a:solidFill>
                        <a:effectLst/>
                        <a:latin typeface="Arial" pitchFamily="34"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pitchFamily="34" charset="0"/>
                          <a:cs typeface="Arial" pitchFamily="34" charset="0"/>
                        </a:rPr>
                        <a:t>17/18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pitchFamily="34" charset="0"/>
                          <a:cs typeface="Arial" pitchFamily="34" charset="0"/>
                        </a:rPr>
                        <a:t>18/19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pitchFamily="34" charset="0"/>
                          <a:cs typeface="Arial" pitchFamily="34" charset="0"/>
                        </a:rPr>
                        <a:t>19/20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97308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Number of International Students</a:t>
                      </a:r>
                      <a:endParaRPr kumimoji="0" lang="ru-RU" sz="1600" b="0" i="0" u="none" strike="noStrike" cap="none" normalizeH="0" baseline="0" dirty="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864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900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1046</a:t>
                      </a:r>
                      <a:endParaRPr kumimoji="0" lang="ru-RU" sz="1600" b="0" i="0" u="none" strike="noStrike" cap="none" normalizeH="0" baseline="0" dirty="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215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Number of Countries</a:t>
                      </a:r>
                      <a:endParaRPr kumimoji="0" lang="ru-RU" sz="1600" b="0" i="0" u="none" strike="noStrike" cap="none" normalizeH="0" baseline="0" dirty="0">
                        <a:ln>
                          <a:noFill/>
                        </a:ln>
                        <a:solidFill>
                          <a:schemeClr val="tx1"/>
                        </a:solidFill>
                        <a:effectLst/>
                        <a:latin typeface="Arial" pitchFamily="34"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30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cs typeface="Arial" pitchFamily="34" charset="0"/>
                        </a:rPr>
                        <a:t>28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7106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79376" y="1412776"/>
            <a:ext cx="6638528" cy="4525963"/>
          </a:xfrm>
        </p:spPr>
        <p:txBody>
          <a:bodyPr>
            <a:noAutofit/>
          </a:bodyPr>
          <a:lstStyle/>
          <a:p>
            <a:pPr algn="just">
              <a:spcBef>
                <a:spcPts val="0"/>
              </a:spcBef>
              <a:spcAft>
                <a:spcPts val="600"/>
              </a:spcAft>
              <a:buFont typeface="Arial" pitchFamily="34" charset="0"/>
              <a:buChar char="•"/>
            </a:pPr>
            <a:r>
              <a:rPr lang="en-US" b="1" dirty="0"/>
              <a:t>International Summer/Winter Schools</a:t>
            </a:r>
          </a:p>
          <a:p>
            <a:pPr algn="just">
              <a:spcBef>
                <a:spcPts val="0"/>
              </a:spcBef>
              <a:spcAft>
                <a:spcPts val="600"/>
              </a:spcAft>
              <a:buFont typeface="Arial" pitchFamily="34" charset="0"/>
              <a:buChar char="•"/>
            </a:pPr>
            <a:r>
              <a:rPr lang="en-US" b="1" dirty="0"/>
              <a:t>International Business School</a:t>
            </a:r>
          </a:p>
          <a:p>
            <a:pPr algn="just">
              <a:spcBef>
                <a:spcPts val="0"/>
              </a:spcBef>
              <a:spcAft>
                <a:spcPts val="600"/>
              </a:spcAft>
              <a:buFont typeface="Arial" pitchFamily="34" charset="0"/>
              <a:buChar char="•"/>
            </a:pPr>
            <a:r>
              <a:rPr lang="fr-FR" b="1" dirty="0"/>
              <a:t>Carousel Business Project</a:t>
            </a:r>
          </a:p>
          <a:p>
            <a:pPr algn="just">
              <a:spcBef>
                <a:spcPts val="0"/>
              </a:spcBef>
              <a:spcAft>
                <a:spcPts val="600"/>
              </a:spcAft>
              <a:buFont typeface="Arial" pitchFamily="34" charset="0"/>
              <a:buChar char="•"/>
            </a:pPr>
            <a:r>
              <a:rPr lang="en-US" b="1" dirty="0"/>
              <a:t>International seminars "Intelligent models and methods of research of aviation transport systems“ and others</a:t>
            </a:r>
            <a:endParaRPr lang="fr-FR" b="1" dirty="0"/>
          </a:p>
          <a:p>
            <a:pPr algn="just">
              <a:spcBef>
                <a:spcPts val="0"/>
              </a:spcBef>
              <a:spcAft>
                <a:spcPts val="600"/>
              </a:spcAft>
            </a:pPr>
            <a:endParaRPr lang="en-US" sz="1400" i="1" dirty="0"/>
          </a:p>
        </p:txBody>
      </p:sp>
      <p:sp>
        <p:nvSpPr>
          <p:cNvPr id="4" name="Заголовок 3"/>
          <p:cNvSpPr>
            <a:spLocks noGrp="1"/>
          </p:cNvSpPr>
          <p:nvPr>
            <p:ph type="title"/>
          </p:nvPr>
        </p:nvSpPr>
        <p:spPr/>
        <p:txBody>
          <a:bodyPr>
            <a:normAutofit/>
          </a:bodyPr>
          <a:lstStyle/>
          <a:p>
            <a:r>
              <a:rPr lang="en-US" sz="3200" dirty="0"/>
              <a:t>International Activities for Students</a:t>
            </a:r>
            <a:endParaRPr lang="ru-RU" sz="3200" dirty="0"/>
          </a:p>
        </p:txBody>
      </p:sp>
      <p:pic>
        <p:nvPicPr>
          <p:cNvPr id="1026" name="Picture 2" descr="U:\omc\Международные школы ГУАП\Летняя школа ГУАП\012.jpg"/>
          <p:cNvPicPr>
            <a:picLocks noChangeAspect="1" noChangeArrowheads="1"/>
          </p:cNvPicPr>
          <p:nvPr/>
        </p:nvPicPr>
        <p:blipFill>
          <a:blip r:embed="rId2" cstate="print"/>
          <a:srcRect/>
          <a:stretch>
            <a:fillRect/>
          </a:stretch>
        </p:blipFill>
        <p:spPr bwMode="auto">
          <a:xfrm>
            <a:off x="6384032" y="3717032"/>
            <a:ext cx="5016441" cy="2983805"/>
          </a:xfrm>
          <a:prstGeom prst="rect">
            <a:avLst/>
          </a:prstGeom>
          <a:noFill/>
        </p:spPr>
      </p:pic>
      <p:pic>
        <p:nvPicPr>
          <p:cNvPr id="3075" name="Picture 3" descr="C:\Users\OMC01\Desktop\029.jpg"/>
          <p:cNvPicPr>
            <a:picLocks noChangeAspect="1" noChangeArrowheads="1"/>
          </p:cNvPicPr>
          <p:nvPr/>
        </p:nvPicPr>
        <p:blipFill>
          <a:blip r:embed="rId3" cstate="print"/>
          <a:srcRect/>
          <a:stretch>
            <a:fillRect/>
          </a:stretch>
        </p:blipFill>
        <p:spPr bwMode="auto">
          <a:xfrm>
            <a:off x="551384" y="3645024"/>
            <a:ext cx="4531432" cy="3020955"/>
          </a:xfrm>
          <a:prstGeom prst="rect">
            <a:avLst/>
          </a:prstGeom>
          <a:noFill/>
        </p:spPr>
      </p:pic>
      <p:pic>
        <p:nvPicPr>
          <p:cNvPr id="3076" name="Picture 4" descr="C:\Users\OMC01\Desktop\004.jpg"/>
          <p:cNvPicPr>
            <a:picLocks noChangeAspect="1" noChangeArrowheads="1"/>
          </p:cNvPicPr>
          <p:nvPr/>
        </p:nvPicPr>
        <p:blipFill>
          <a:blip r:embed="rId4" cstate="print"/>
          <a:srcRect/>
          <a:stretch>
            <a:fillRect/>
          </a:stretch>
        </p:blipFill>
        <p:spPr bwMode="auto">
          <a:xfrm>
            <a:off x="7608168" y="1628800"/>
            <a:ext cx="3847356" cy="2564904"/>
          </a:xfrm>
          <a:prstGeom prst="rect">
            <a:avLst/>
          </a:prstGeom>
          <a:noFill/>
        </p:spPr>
      </p:pic>
      <p:pic>
        <p:nvPicPr>
          <p:cNvPr id="3078" name="Picture 6" descr="http://media.guap.ru/2113/017.jpg?s=lg"/>
          <p:cNvPicPr>
            <a:picLocks noChangeAspect="1" noChangeArrowheads="1"/>
          </p:cNvPicPr>
          <p:nvPr/>
        </p:nvPicPr>
        <p:blipFill>
          <a:blip r:embed="rId5" cstate="print"/>
          <a:srcRect/>
          <a:stretch>
            <a:fillRect/>
          </a:stretch>
        </p:blipFill>
        <p:spPr bwMode="auto">
          <a:xfrm>
            <a:off x="3719736" y="2996952"/>
            <a:ext cx="2707048" cy="1804699"/>
          </a:xfrm>
          <a:prstGeom prst="rect">
            <a:avLst/>
          </a:prstGeom>
          <a:noFill/>
        </p:spPr>
      </p:pic>
    </p:spTree>
    <p:extLst>
      <p:ext uri="{BB962C8B-B14F-4D97-AF65-F5344CB8AC3E}">
        <p14:creationId xmlns:p14="http://schemas.microsoft.com/office/powerpoint/2010/main" val="316263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media.guap.ru/4204/010.jpg?s=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104" y="3482161"/>
            <a:ext cx="3384376" cy="2259325"/>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sz="half" idx="1"/>
          </p:nvPr>
        </p:nvSpPr>
        <p:spPr>
          <a:xfrm>
            <a:off x="335360" y="1556792"/>
            <a:ext cx="6912768" cy="5040559"/>
          </a:xfrm>
        </p:spPr>
        <p:txBody>
          <a:bodyPr>
            <a:normAutofit fontScale="92500" lnSpcReduction="20000"/>
          </a:bodyPr>
          <a:lstStyle/>
          <a:p>
            <a:r>
              <a:rPr lang="en-US" sz="2400" b="1" dirty="0"/>
              <a:t>Main research areas:</a:t>
            </a:r>
          </a:p>
          <a:p>
            <a:pPr>
              <a:buFont typeface="Arial" pitchFamily="34" charset="0"/>
              <a:buChar char="•"/>
            </a:pPr>
            <a:r>
              <a:rPr lang="en-US" sz="2400" dirty="0"/>
              <a:t> Transport and space systems</a:t>
            </a:r>
          </a:p>
          <a:p>
            <a:pPr>
              <a:buFont typeface="Arial" pitchFamily="34" charset="0"/>
              <a:buChar char="•"/>
            </a:pPr>
            <a:r>
              <a:rPr lang="en-US" sz="2400" dirty="0"/>
              <a:t> Information and telecommunication systems</a:t>
            </a:r>
          </a:p>
          <a:p>
            <a:pPr>
              <a:buFont typeface="Arial" pitchFamily="34" charset="0"/>
              <a:buChar char="•"/>
            </a:pPr>
            <a:r>
              <a:rPr lang="en-US" sz="2400" dirty="0"/>
              <a:t> Radio engineering, electronics and communications</a:t>
            </a:r>
          </a:p>
          <a:p>
            <a:pPr>
              <a:buFont typeface="Arial" pitchFamily="34" charset="0"/>
              <a:buChar char="•"/>
            </a:pPr>
            <a:r>
              <a:rPr lang="en-US" sz="2400" dirty="0"/>
              <a:t> Innovative technologies in electrical engineering </a:t>
            </a:r>
            <a:endParaRPr lang="ru-RU" sz="2400" dirty="0" smtClean="0"/>
          </a:p>
          <a:p>
            <a:r>
              <a:rPr lang="en-US" sz="2400" dirty="0" smtClean="0"/>
              <a:t>and </a:t>
            </a:r>
            <a:r>
              <a:rPr lang="en-US" sz="2400" dirty="0"/>
              <a:t>energy</a:t>
            </a:r>
          </a:p>
          <a:p>
            <a:pPr>
              <a:buFont typeface="Arial" pitchFamily="34" charset="0"/>
              <a:buChar char="•"/>
            </a:pPr>
            <a:r>
              <a:rPr lang="en-US" sz="2400" dirty="0"/>
              <a:t> Computer systems and programming</a:t>
            </a:r>
          </a:p>
          <a:p>
            <a:pPr>
              <a:buFont typeface="Arial" pitchFamily="34" charset="0"/>
              <a:buChar char="•"/>
            </a:pPr>
            <a:r>
              <a:rPr lang="en-US" sz="2400" dirty="0"/>
              <a:t> Humanities in the Information Society </a:t>
            </a:r>
          </a:p>
          <a:p>
            <a:pPr>
              <a:buFont typeface="Arial" pitchFamily="34" charset="0"/>
              <a:buChar char="•"/>
            </a:pPr>
            <a:r>
              <a:rPr lang="en-US" sz="2400" dirty="0"/>
              <a:t> Digital economy</a:t>
            </a:r>
          </a:p>
          <a:p>
            <a:pPr>
              <a:buFont typeface="Arial" pitchFamily="34" charset="0"/>
              <a:buChar char="•"/>
            </a:pPr>
            <a:r>
              <a:rPr lang="en-US" sz="2400" dirty="0"/>
              <a:t> Innovation and investment activity of high-tech </a:t>
            </a:r>
            <a:r>
              <a:rPr lang="ru-RU" sz="2400" dirty="0" smtClean="0"/>
              <a:t>         </a:t>
            </a:r>
            <a:r>
              <a:rPr lang="en-US" sz="2400" dirty="0" smtClean="0"/>
              <a:t>industries</a:t>
            </a:r>
            <a:endParaRPr lang="en-US" sz="2400" dirty="0"/>
          </a:p>
          <a:p>
            <a:pPr>
              <a:buFont typeface="Arial" pitchFamily="34" charset="0"/>
              <a:buChar char="•"/>
            </a:pPr>
            <a:r>
              <a:rPr lang="en-US" sz="2400" dirty="0"/>
              <a:t> Actual problems of law and information and legal policy of the state</a:t>
            </a:r>
          </a:p>
          <a:p>
            <a:pPr>
              <a:buFont typeface="Arial" pitchFamily="34" charset="0"/>
              <a:buChar char="•"/>
            </a:pPr>
            <a:r>
              <a:rPr lang="en-US" sz="2400" dirty="0"/>
              <a:t> Problems of philosophy, religion and culture</a:t>
            </a:r>
            <a:endParaRPr lang="ru-RU" sz="2200" dirty="0"/>
          </a:p>
        </p:txBody>
      </p:sp>
      <p:sp>
        <p:nvSpPr>
          <p:cNvPr id="5" name="Заголовок 4"/>
          <p:cNvSpPr>
            <a:spLocks noGrp="1"/>
          </p:cNvSpPr>
          <p:nvPr>
            <p:ph type="title"/>
          </p:nvPr>
        </p:nvSpPr>
        <p:spPr/>
        <p:txBody>
          <a:bodyPr>
            <a:normAutofit/>
          </a:bodyPr>
          <a:lstStyle/>
          <a:p>
            <a:r>
              <a:rPr lang="en-US" sz="3200" dirty="0"/>
              <a:t>Scientific Activities</a:t>
            </a:r>
            <a:endParaRPr lang="ru-RU" sz="3200" dirty="0"/>
          </a:p>
        </p:txBody>
      </p:sp>
      <p:pic>
        <p:nvPicPr>
          <p:cNvPr id="1026" name="Picture 2" descr="https://media.guap.ru/4235/_title.jpg?s=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248" y="1772816"/>
            <a:ext cx="2905582" cy="193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32634"/>
      </p:ext>
    </p:extLst>
  </p:cSld>
  <p:clrMapOvr>
    <a:masterClrMapping/>
  </p:clrMapOvr>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5003</TotalTime>
  <Words>649</Words>
  <Application>Microsoft Office PowerPoint</Application>
  <PresentationFormat>Широкоэкранный</PresentationFormat>
  <Paragraphs>126</Paragraphs>
  <Slides>13</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Calibri</vt:lpstr>
      <vt:lpstr>Calibri Light</vt:lpstr>
      <vt:lpstr>Roboto</vt:lpstr>
      <vt:lpstr>Roboto Bk</vt:lpstr>
      <vt:lpstr>Roboto Cn</vt:lpstr>
      <vt:lpstr>Wingdings</vt:lpstr>
      <vt:lpstr>Специальное оформление</vt:lpstr>
      <vt:lpstr>SAINT-PETERSBURG STATE UNIVERSITY OF AEROSPACE INSTRUMENTATION</vt:lpstr>
      <vt:lpstr>Globally recognized experience</vt:lpstr>
      <vt:lpstr>SUAI in Brief </vt:lpstr>
      <vt:lpstr>Levels of Education at SUAI</vt:lpstr>
      <vt:lpstr>Institutes, Faculties and Schools</vt:lpstr>
      <vt:lpstr>International Activities</vt:lpstr>
      <vt:lpstr>Education for International Students</vt:lpstr>
      <vt:lpstr>International Activities for Students</vt:lpstr>
      <vt:lpstr>Scientific Activities</vt:lpstr>
      <vt:lpstr>Main Directions of Scientific Research</vt:lpstr>
      <vt:lpstr>Cooperation with Industry</vt:lpstr>
      <vt:lpstr>Proposals for Cooperation</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OMC01</dc:creator>
  <cp:lastModifiedBy>user</cp:lastModifiedBy>
  <cp:revision>574</cp:revision>
  <cp:lastPrinted>2017-06-14T09:35:07Z</cp:lastPrinted>
  <dcterms:created xsi:type="dcterms:W3CDTF">2016-07-11T10:58:20Z</dcterms:created>
  <dcterms:modified xsi:type="dcterms:W3CDTF">2021-02-26T09:44:31Z</dcterms:modified>
</cp:coreProperties>
</file>